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346" r:id="rId3"/>
    <p:sldId id="358" r:id="rId4"/>
    <p:sldId id="259" r:id="rId5"/>
    <p:sldId id="261" r:id="rId6"/>
    <p:sldId id="262" r:id="rId7"/>
    <p:sldId id="308" r:id="rId8"/>
    <p:sldId id="315" r:id="rId9"/>
    <p:sldId id="311" r:id="rId10"/>
    <p:sldId id="312" r:id="rId11"/>
    <p:sldId id="352" r:id="rId12"/>
    <p:sldId id="263" r:id="rId13"/>
    <p:sldId id="269" r:id="rId14"/>
    <p:sldId id="270" r:id="rId15"/>
    <p:sldId id="271" r:id="rId16"/>
    <p:sldId id="272" r:id="rId17"/>
    <p:sldId id="348" r:id="rId18"/>
    <p:sldId id="354" r:id="rId19"/>
    <p:sldId id="34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351" r:id="rId34"/>
    <p:sldId id="294" r:id="rId35"/>
    <p:sldId id="349" r:id="rId36"/>
    <p:sldId id="295" r:id="rId37"/>
    <p:sldId id="350" r:id="rId38"/>
    <p:sldId id="297" r:id="rId39"/>
    <p:sldId id="298" r:id="rId40"/>
    <p:sldId id="299" r:id="rId41"/>
    <p:sldId id="300" r:id="rId42"/>
    <p:sldId id="301" r:id="rId43"/>
    <p:sldId id="302" r:id="rId44"/>
    <p:sldId id="303" r:id="rId45"/>
    <p:sldId id="355" r:id="rId46"/>
    <p:sldId id="304" r:id="rId47"/>
    <p:sldId id="305" r:id="rId48"/>
    <p:sldId id="306" r:id="rId49"/>
    <p:sldId id="357" r:id="rId50"/>
    <p:sldId id="356" r:id="rId51"/>
    <p:sldId id="328" r:id="rId52"/>
    <p:sldId id="326" r:id="rId53"/>
    <p:sldId id="327" r:id="rId54"/>
    <p:sldId id="332" r:id="rId55"/>
    <p:sldId id="360" r:id="rId56"/>
    <p:sldId id="334" r:id="rId57"/>
    <p:sldId id="335" r:id="rId58"/>
    <p:sldId id="359" r:id="rId5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 d="1"/>
        <a:sy n="1" d="1"/>
      </p:scale>
      <p:origin x="0" y="0"/>
    </p:cViewPr>
  </p:notesTextViewPr>
  <p:sorterViewPr>
    <p:cViewPr>
      <p:scale>
        <a:sx n="120" d="100"/>
        <a:sy n="120" d="100"/>
      </p:scale>
      <p:origin x="0" y="19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49DCD-86B7-4E95-B940-342AD168868D}" type="datetimeFigureOut">
              <a:rPr lang="cs-CZ" smtClean="0"/>
              <a:t>5.2.2012</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6F61E-4E56-4447-8020-F39A45A07BEA}" type="slidenum">
              <a:rPr lang="cs-CZ" smtClean="0"/>
              <a:t>‹#›</a:t>
            </a:fld>
            <a:endParaRPr lang="cs-CZ"/>
          </a:p>
        </p:txBody>
      </p:sp>
    </p:spTree>
    <p:extLst>
      <p:ext uri="{BB962C8B-B14F-4D97-AF65-F5344CB8AC3E}">
        <p14:creationId xmlns:p14="http://schemas.microsoft.com/office/powerpoint/2010/main" val="314387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146F61E-4E56-4447-8020-F39A45A07BEA}" type="slidenum">
              <a:rPr lang="cs-CZ" smtClean="0"/>
              <a:t>45</a:t>
            </a:fld>
            <a:endParaRPr lang="cs-CZ"/>
          </a:p>
        </p:txBody>
      </p:sp>
    </p:spTree>
    <p:extLst>
      <p:ext uri="{BB962C8B-B14F-4D97-AF65-F5344CB8AC3E}">
        <p14:creationId xmlns:p14="http://schemas.microsoft.com/office/powerpoint/2010/main" val="246807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BB346-F8E9-47E2-833B-A062F8C5F541}" type="slidenum">
              <a:rPr lang="en-US" smtClean="0"/>
              <a:pPr fontAlgn="base">
                <a:spcBef>
                  <a:spcPct val="0"/>
                </a:spcBef>
                <a:spcAft>
                  <a:spcPct val="0"/>
                </a:spcAft>
                <a:defRPr/>
              </a:pPr>
              <a:t>52</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5108803-D30E-4D35-8255-67F67168E624}" type="slidenum">
              <a:rPr lang="en-US" sz="1200">
                <a:latin typeface="Calibri" pitchFamily="34" charset="0"/>
                <a:cs typeface="Arial" charset="0"/>
              </a:rPr>
              <a:pPr algn="r" eaLnBrk="1" hangingPunct="1"/>
              <a:t>52</a:t>
            </a:fld>
            <a:endParaRPr lang="en-US" sz="1200">
              <a:latin typeface="Calibri" pitchFamily="34" charset="0"/>
              <a:cs typeface="Arial" charset="0"/>
            </a:endParaRPr>
          </a:p>
        </p:txBody>
      </p:sp>
      <p:sp>
        <p:nvSpPr>
          <p:cNvPr id="931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doc id"/>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cs-CZ" smtClean="0"/>
              <a:t>PRG-ZPD008-20041008-11373P1C</a:t>
            </a:r>
          </a:p>
        </p:txBody>
      </p:sp>
      <p:sp>
        <p:nvSpPr>
          <p:cNvPr id="230403" name="pg num"/>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FF3B91-F518-4904-8DDF-3F0B7DAD5F47}" type="slidenum">
              <a:rPr lang="cs-CZ" smtClean="0"/>
              <a:pPr fontAlgn="base">
                <a:spcBef>
                  <a:spcPct val="0"/>
                </a:spcBef>
                <a:spcAft>
                  <a:spcPct val="0"/>
                </a:spcAft>
                <a:defRPr/>
              </a:pPr>
              <a:t>56</a:t>
            </a:fld>
            <a:endParaRPr lang="cs-CZ" smtClean="0"/>
          </a:p>
        </p:txBody>
      </p:sp>
      <p:sp>
        <p:nvSpPr>
          <p:cNvPr id="94212" name="Rectangle 2"/>
          <p:cNvSpPr>
            <a:spLocks noGrp="1" noRot="1" noChangeAspect="1" noChangeArrowheads="1" noTextEdit="1"/>
          </p:cNvSpPr>
          <p:nvPr>
            <p:ph type="sldImg"/>
          </p:nvPr>
        </p:nvSpPr>
        <p:spPr bwMode="auto">
          <a:xfrm>
            <a:off x="992188" y="336550"/>
            <a:ext cx="4878387"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xfrm>
            <a:off x="255588" y="4319588"/>
            <a:ext cx="6229350"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smtClean="0"/>
              <a:t>Pokud nyní porovnáme vývoj spotřeby elektrické energie až do roku 2030 s dostupnými zdroji, zjistíme, že již po roce 2010 nebudou stávající výrobní kapacity schopny pokrýt tuto rostoucí poptávku. To je způsobeno zejména velmi rychlým dožíváním současných uhelných elektráren.</a:t>
            </a:r>
          </a:p>
          <a:p>
            <a:pPr eaLnBrk="1" hangingPunct="1">
              <a:spcBef>
                <a:spcPct val="0"/>
              </a:spcBef>
            </a:pPr>
            <a:r>
              <a:rPr lang="cs-CZ" smtClean="0"/>
              <a:t>V roce 2020 bude chybějící objem dosahovat již 59TWh, v roce 2030 pak zhruba 100TWh.</a:t>
            </a:r>
          </a:p>
          <a:p>
            <a:pPr eaLnBrk="1" hangingPunct="1">
              <a:spcBef>
                <a:spcPct val="0"/>
              </a:spcBef>
            </a:pPr>
            <a:r>
              <a:rPr lang="cs-CZ" smtClean="0"/>
              <a:t>Proto pokud chceme tento problém řešit, je nutné již nyní rozhodnout o obnově zdrojů v České republice.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doc id"/>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cs-CZ" smtClean="0"/>
              <a:t>PRG-ZPD008-20041008-11373P1C</a:t>
            </a:r>
          </a:p>
        </p:txBody>
      </p:sp>
      <p:sp>
        <p:nvSpPr>
          <p:cNvPr id="231427" name="pg num"/>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F62C88-77CD-4B5D-A76C-46D708346A1A}" type="slidenum">
              <a:rPr lang="cs-CZ" smtClean="0"/>
              <a:pPr fontAlgn="base">
                <a:spcBef>
                  <a:spcPct val="0"/>
                </a:spcBef>
                <a:spcAft>
                  <a:spcPct val="0"/>
                </a:spcAft>
                <a:defRPr/>
              </a:pPr>
              <a:t>57</a:t>
            </a:fld>
            <a:endParaRPr lang="cs-CZ" smtClean="0"/>
          </a:p>
        </p:txBody>
      </p:sp>
      <p:sp>
        <p:nvSpPr>
          <p:cNvPr id="95236" name="Rectangle 2"/>
          <p:cNvSpPr>
            <a:spLocks noGrp="1" noRot="1" noChangeAspect="1" noChangeArrowheads="1" noTextEdit="1"/>
          </p:cNvSpPr>
          <p:nvPr>
            <p:ph type="sldImg"/>
          </p:nvPr>
        </p:nvSpPr>
        <p:spPr bwMode="auto">
          <a:xfrm>
            <a:off x="992188" y="336550"/>
            <a:ext cx="4878387" cy="3659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bwMode="auto">
          <a:xfrm>
            <a:off x="255588" y="4319588"/>
            <a:ext cx="6407150" cy="20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smtClean="0"/>
              <a:t>Bude možné nedostatek elektrické energie v ČR v roce 2020 pokrýt dovozem z okolních zemí? Podívejme se na jejich energetickou situaci. Maďarsko je již dnes největším dovozcem ve střední Evropě – dováží 18% své spotřeby. Je velmi limitováno omezenými palivovými zdroji a navíc neexistuje ucelená koncepce plánů výstavby. Podobně jako Maďarsko i Rakousko je již dnes ve špičkách závislé na dovozu. Polsko a Slovensko jsou sice v současné době čistými vývozci elektrické energie, jejich výrobní kapacity se ovšem v budoucnu dramaticky sníží – v Polsku dojde k uzavření 3500 MW instalované kapacity z ekologických důvodů (toto číslo se může zvýšit až na 7000 MW), na Slovensku bude uzavřeno téměř 1600 MW instalované kapacity. Energetická situace Německa bude zásadním způsobem ovlivněna politickým rozhodnutím uzavřít veškeré jaderné elektrárny do roku 2020. Pokud bude toto politické rozhodnutí realizováno, pokryje Německo, i přes značný investiční boom do energetiky, maximálně svoji spotřebu elektrické energie.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A341F115-8FF2-4890-8EAF-AB8AC02A5AC1}" type="datetimeFigureOut">
              <a:rPr lang="cs-CZ" smtClean="0"/>
              <a:t>5.2.2012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146733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341F115-8FF2-4890-8EAF-AB8AC02A5AC1}" type="datetimeFigureOut">
              <a:rPr lang="cs-CZ" smtClean="0"/>
              <a:t>5.2.2012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272608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341F115-8FF2-4890-8EAF-AB8AC02A5AC1}" type="datetimeFigureOut">
              <a:rPr lang="cs-CZ" smtClean="0"/>
              <a:t>5.2.2012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156848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A341F115-8FF2-4890-8EAF-AB8AC02A5AC1}" type="datetimeFigureOut">
              <a:rPr lang="cs-CZ" smtClean="0"/>
              <a:t>5.2.2012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173192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1F115-8FF2-4890-8EAF-AB8AC02A5AC1}" type="datetimeFigureOut">
              <a:rPr lang="cs-CZ" smtClean="0"/>
              <a:t>5.2.2012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253936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A341F115-8FF2-4890-8EAF-AB8AC02A5AC1}" type="datetimeFigureOut">
              <a:rPr lang="cs-CZ" smtClean="0"/>
              <a:t>5.2.2012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131690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A341F115-8FF2-4890-8EAF-AB8AC02A5AC1}" type="datetimeFigureOut">
              <a:rPr lang="cs-CZ" smtClean="0"/>
              <a:t>5.2.2012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75966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A341F115-8FF2-4890-8EAF-AB8AC02A5AC1}" type="datetimeFigureOut">
              <a:rPr lang="cs-CZ" smtClean="0"/>
              <a:t>5.2.2012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320274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1F115-8FF2-4890-8EAF-AB8AC02A5AC1}" type="datetimeFigureOut">
              <a:rPr lang="cs-CZ" smtClean="0"/>
              <a:t>5.2.2012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204464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1F115-8FF2-4890-8EAF-AB8AC02A5AC1}" type="datetimeFigureOut">
              <a:rPr lang="cs-CZ" smtClean="0"/>
              <a:t>5.2.2012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373782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1F115-8FF2-4890-8EAF-AB8AC02A5AC1}" type="datetimeFigureOut">
              <a:rPr lang="cs-CZ" smtClean="0"/>
              <a:t>5.2.2012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D8C56EE-B65C-4229-9262-859C1C9A2545}" type="slidenum">
              <a:rPr lang="cs-CZ" smtClean="0"/>
              <a:t>‹#›</a:t>
            </a:fld>
            <a:endParaRPr lang="cs-CZ"/>
          </a:p>
        </p:txBody>
      </p:sp>
    </p:spTree>
    <p:extLst>
      <p:ext uri="{BB962C8B-B14F-4D97-AF65-F5344CB8AC3E}">
        <p14:creationId xmlns:p14="http://schemas.microsoft.com/office/powerpoint/2010/main" val="283928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1F115-8FF2-4890-8EAF-AB8AC02A5AC1}" type="datetimeFigureOut">
              <a:rPr lang="cs-CZ" smtClean="0"/>
              <a:t>5.2.2012</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C56EE-B65C-4229-9262-859C1C9A2545}" type="slidenum">
              <a:rPr lang="cs-CZ" smtClean="0"/>
              <a:t>‹#›</a:t>
            </a:fld>
            <a:endParaRPr lang="cs-CZ"/>
          </a:p>
        </p:txBody>
      </p:sp>
    </p:spTree>
    <p:extLst>
      <p:ext uri="{BB962C8B-B14F-4D97-AF65-F5344CB8AC3E}">
        <p14:creationId xmlns:p14="http://schemas.microsoft.com/office/powerpoint/2010/main" val="301143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3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notesSlide" Target="../notesSlides/notesSlide3.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slideLayout" Target="../slideLayouts/slideLayout6.xml"/><Relationship Id="rId2" Type="http://schemas.openxmlformats.org/officeDocument/2006/relationships/tags" Target="../tags/tag1.xml"/><Relationship Id="rId16" Type="http://schemas.openxmlformats.org/officeDocument/2006/relationships/oleObject" Target="../embeddings/oleObject22.bin"/><Relationship Id="rId1" Type="http://schemas.openxmlformats.org/officeDocument/2006/relationships/vmlDrawing" Target="../drawings/vmlDrawing2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image" Target="../media/image32.emf"/><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oleObject" Target="../embeddings/oleObject21.bin"/></Relationships>
</file>

<file path=ppt/slides/_rels/slide5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34.png"/><Relationship Id="rId3" Type="http://schemas.openxmlformats.org/officeDocument/2006/relationships/tags" Target="../tags/tag12.xml"/><Relationship Id="rId21" Type="http://schemas.openxmlformats.org/officeDocument/2006/relationships/slideLayout" Target="../slideLayouts/slideLayout6.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33.wmf"/><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37.jpeg"/><Relationship Id="rId1" Type="http://schemas.openxmlformats.org/officeDocument/2006/relationships/vmlDrawing" Target="../drawings/vmlDrawing22.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oleObject" Target="../embeddings/oleObject24.bin"/><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oleObject" Target="../embeddings/oleObject23.bin"/><Relationship Id="rId28" Type="http://schemas.openxmlformats.org/officeDocument/2006/relationships/image" Target="../media/image36.png"/><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notesSlide" Target="../notesSlides/notesSlide4.xml"/><Relationship Id="rId27"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678459729"/>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5" name="Slide" r:id="rId3" imgW="5730360" imgH="4297678" progId="PowerPoint.Slide.8">
                  <p:embed/>
                </p:oleObj>
              </mc:Choice>
              <mc:Fallback>
                <p:oleObj name="Slide" r:id="rId3" imgW="5730360" imgH="4297678" progId="PowerPoint.Slide.8">
                  <p:embed/>
                  <p:pic>
                    <p:nvPicPr>
                      <p:cNvPr id="0" name=""/>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4163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0"/>
            <a:ext cx="38719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0"/>
            <a:ext cx="35718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3"/>
          <p:cNvSpPr txBox="1">
            <a:spLocks noChangeArrowheads="1"/>
          </p:cNvSpPr>
          <p:nvPr/>
        </p:nvSpPr>
        <p:spPr bwMode="auto">
          <a:xfrm>
            <a:off x="214313" y="5572125"/>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000" b="1">
                <a:latin typeface="Calibri" pitchFamily="34" charset="0"/>
              </a:rPr>
              <a:t>For Sakharov it was clear already in 1978 that  the nuclear  energy and</a:t>
            </a:r>
          </a:p>
          <a:p>
            <a:pPr eaLnBrk="1" hangingPunct="1"/>
            <a:r>
              <a:rPr lang="cs-CZ" sz="2000" b="1">
                <a:latin typeface="Calibri" pitchFamily="34" charset="0"/>
              </a:rPr>
              <a:t>The Freedom of the West are interrelated. When this simple truth will be finally accepted by the EU?</a:t>
            </a:r>
            <a:endParaRPr lang="en-US" sz="2000" b="1">
              <a:latin typeface="Calibri" pitchFamily="34" charset="0"/>
            </a:endParaRPr>
          </a:p>
        </p:txBody>
      </p:sp>
    </p:spTree>
    <p:extLst>
      <p:ext uri="{BB962C8B-B14F-4D97-AF65-F5344CB8AC3E}">
        <p14:creationId xmlns:p14="http://schemas.microsoft.com/office/powerpoint/2010/main" val="242210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9" y="1124744"/>
            <a:ext cx="7848872" cy="2554545"/>
          </a:xfrm>
          <a:prstGeom prst="rect">
            <a:avLst/>
          </a:prstGeom>
          <a:noFill/>
        </p:spPr>
        <p:txBody>
          <a:bodyPr wrap="square" rtlCol="0">
            <a:spAutoFit/>
          </a:bodyPr>
          <a:lstStyle/>
          <a:p>
            <a:r>
              <a:rPr lang="cs-CZ" sz="8000" b="1" dirty="0" smtClean="0"/>
              <a:t>A </a:t>
            </a:r>
            <a:r>
              <a:rPr lang="cs-CZ" sz="8000" b="1" dirty="0" err="1" smtClean="0"/>
              <a:t>quarter</a:t>
            </a:r>
            <a:r>
              <a:rPr lang="cs-CZ" sz="8000" b="1" dirty="0" smtClean="0"/>
              <a:t> </a:t>
            </a:r>
            <a:r>
              <a:rPr lang="cs-CZ" sz="8000" b="1" dirty="0" err="1" smtClean="0"/>
              <a:t>of</a:t>
            </a:r>
            <a:r>
              <a:rPr lang="cs-CZ" sz="8000" b="1" dirty="0" smtClean="0"/>
              <a:t> </a:t>
            </a:r>
            <a:r>
              <a:rPr lang="cs-CZ" sz="8000" b="1" dirty="0" err="1" smtClean="0"/>
              <a:t>century</a:t>
            </a:r>
            <a:r>
              <a:rPr lang="cs-CZ" sz="8000" b="1" dirty="0" smtClean="0"/>
              <a:t> </a:t>
            </a:r>
            <a:r>
              <a:rPr lang="cs-CZ" sz="8000" b="1" dirty="0" err="1" smtClean="0"/>
              <a:t>later</a:t>
            </a:r>
            <a:r>
              <a:rPr lang="cs-CZ" sz="8000" b="1" dirty="0" smtClean="0"/>
              <a:t>….</a:t>
            </a:r>
            <a:endParaRPr lang="cs-CZ" sz="8000" b="1" dirty="0"/>
          </a:p>
        </p:txBody>
      </p:sp>
    </p:spTree>
    <p:extLst>
      <p:ext uri="{BB962C8B-B14F-4D97-AF65-F5344CB8AC3E}">
        <p14:creationId xmlns:p14="http://schemas.microsoft.com/office/powerpoint/2010/main" val="212079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179388" y="436910"/>
            <a:ext cx="8588375" cy="6001643"/>
          </a:xfrm>
          <a:prstGeom prst="rect">
            <a:avLst/>
          </a:prstGeom>
          <a:noFill/>
          <a:ln w="9525">
            <a:noFill/>
            <a:miter lim="800000"/>
            <a:headEnd/>
            <a:tailEnd/>
          </a:ln>
          <a:effectLst/>
        </p:spPr>
        <p:txBody>
          <a:bodyPr anchor="ctr">
            <a:spAutoFit/>
          </a:bodyPr>
          <a:lstStyle/>
          <a:p>
            <a:pPr fontAlgn="auto">
              <a:spcBef>
                <a:spcPts val="0"/>
              </a:spcBef>
              <a:spcAft>
                <a:spcPts val="0"/>
              </a:spcAft>
              <a:defRPr/>
            </a:pPr>
            <a:r>
              <a:rPr lang="en-US" sz="3200" b="1" dirty="0">
                <a:effectLst>
                  <a:outerShdw blurRad="38100" dist="38100" dir="2700000" algn="tl">
                    <a:srgbClr val="FFFFFF"/>
                  </a:outerShdw>
                </a:effectLst>
                <a:latin typeface="+mn-lt"/>
              </a:rPr>
              <a:t>Mr. Donald J. Johnston, </a:t>
            </a:r>
            <a:endParaRPr lang="cs-CZ" sz="3200" b="1" dirty="0">
              <a:effectLst>
                <a:outerShdw blurRad="38100" dist="38100" dir="2700000" algn="tl">
                  <a:srgbClr val="FFFFFF"/>
                </a:outerShdw>
              </a:effectLst>
              <a:latin typeface="+mn-lt"/>
            </a:endParaRPr>
          </a:p>
          <a:p>
            <a:pPr fontAlgn="auto">
              <a:spcBef>
                <a:spcPts val="0"/>
              </a:spcBef>
              <a:spcAft>
                <a:spcPts val="0"/>
              </a:spcAft>
              <a:defRPr/>
            </a:pPr>
            <a:r>
              <a:rPr lang="en-US" sz="3200" b="1" dirty="0">
                <a:effectLst>
                  <a:outerShdw blurRad="38100" dist="38100" dir="2700000" algn="tl">
                    <a:srgbClr val="FFFFFF"/>
                  </a:outerShdw>
                </a:effectLst>
                <a:latin typeface="+mn-lt"/>
              </a:rPr>
              <a:t>Secretary General of OECD, </a:t>
            </a:r>
            <a:endParaRPr lang="cs-CZ" sz="3200" b="1" dirty="0">
              <a:effectLst>
                <a:outerShdw blurRad="38100" dist="38100" dir="2700000" algn="tl">
                  <a:srgbClr val="FFFFFF"/>
                </a:outerShdw>
              </a:effectLst>
              <a:latin typeface="+mn-lt"/>
            </a:endParaRPr>
          </a:p>
          <a:p>
            <a:pPr fontAlgn="auto">
              <a:spcBef>
                <a:spcPts val="0"/>
              </a:spcBef>
              <a:spcAft>
                <a:spcPts val="0"/>
              </a:spcAft>
              <a:defRPr/>
            </a:pPr>
            <a:r>
              <a:rPr lang="en-US" sz="3200" b="1" dirty="0">
                <a:effectLst>
                  <a:outerShdw blurRad="38100" dist="38100" dir="2700000" algn="tl">
                    <a:srgbClr val="FFFFFF"/>
                  </a:outerShdw>
                </a:effectLst>
                <a:latin typeface="+mn-lt"/>
              </a:rPr>
              <a:t>Pamplona, Spain in April 2002</a:t>
            </a:r>
            <a:r>
              <a:rPr lang="en-US" dirty="0">
                <a:latin typeface="+mn-lt"/>
              </a:rPr>
              <a:t>:</a:t>
            </a:r>
            <a:endParaRPr lang="cs-CZ" dirty="0">
              <a:latin typeface="+mn-lt"/>
            </a:endParaRPr>
          </a:p>
          <a:p>
            <a:pPr fontAlgn="auto">
              <a:spcBef>
                <a:spcPts val="0"/>
              </a:spcBef>
              <a:spcAft>
                <a:spcPts val="0"/>
              </a:spcAft>
              <a:defRPr/>
            </a:pPr>
            <a:endParaRPr lang="cs-CZ" dirty="0">
              <a:latin typeface="+mn-lt"/>
            </a:endParaRPr>
          </a:p>
          <a:p>
            <a:pPr fontAlgn="auto">
              <a:spcBef>
                <a:spcPts val="0"/>
              </a:spcBef>
              <a:spcAft>
                <a:spcPts val="0"/>
              </a:spcAft>
              <a:defRPr/>
            </a:pPr>
            <a:endParaRPr lang="en-US" dirty="0">
              <a:latin typeface="+mn-lt"/>
            </a:endParaRPr>
          </a:p>
          <a:p>
            <a:pPr fontAlgn="auto">
              <a:spcBef>
                <a:spcPts val="0"/>
              </a:spcBef>
              <a:spcAft>
                <a:spcPts val="0"/>
              </a:spcAft>
              <a:defRPr/>
            </a:pPr>
            <a:r>
              <a:rPr lang="en-US" sz="2800" b="1" dirty="0">
                <a:solidFill>
                  <a:srgbClr val="FF0066"/>
                </a:solidFill>
                <a:latin typeface="+mn-lt"/>
              </a:rPr>
              <a:t></a:t>
            </a:r>
            <a:r>
              <a:rPr lang="en-US" dirty="0">
                <a:latin typeface="+mn-lt"/>
              </a:rPr>
              <a:t>  </a:t>
            </a:r>
            <a:r>
              <a:rPr lang="en-US" sz="2800" b="1" dirty="0">
                <a:latin typeface="+mn-lt"/>
              </a:rPr>
              <a:t>It will require policy leadership to bring energy </a:t>
            </a:r>
            <a:endParaRPr lang="cs-CZ" sz="2800" b="1" dirty="0">
              <a:latin typeface="+mn-lt"/>
            </a:endParaRPr>
          </a:p>
          <a:p>
            <a:pPr fontAlgn="auto">
              <a:spcBef>
                <a:spcPts val="0"/>
              </a:spcBef>
              <a:spcAft>
                <a:spcPts val="0"/>
              </a:spcAft>
              <a:defRPr/>
            </a:pPr>
            <a:r>
              <a:rPr lang="cs-CZ" sz="2800" b="1" dirty="0">
                <a:latin typeface="+mn-lt"/>
              </a:rPr>
              <a:t>t</a:t>
            </a:r>
            <a:r>
              <a:rPr lang="en-US" sz="2800" b="1" dirty="0">
                <a:latin typeface="+mn-lt"/>
              </a:rPr>
              <a:t>o the top of the policy agenda and to keep it </a:t>
            </a:r>
            <a:r>
              <a:rPr lang="en-US" sz="2800" b="1" dirty="0" smtClean="0">
                <a:latin typeface="+mn-lt"/>
              </a:rPr>
              <a:t>there</a:t>
            </a:r>
            <a:r>
              <a:rPr lang="cs-CZ" sz="2800" b="1" dirty="0" smtClean="0">
                <a:latin typeface="+mn-lt"/>
              </a:rPr>
              <a:t>…</a:t>
            </a:r>
            <a:endParaRPr lang="en-US" sz="2800" dirty="0">
              <a:latin typeface="+mn-lt"/>
            </a:endParaRPr>
          </a:p>
          <a:p>
            <a:pPr fontAlgn="auto">
              <a:spcBef>
                <a:spcPts val="0"/>
              </a:spcBef>
              <a:spcAft>
                <a:spcPts val="0"/>
              </a:spcAft>
              <a:defRPr/>
            </a:pPr>
            <a:r>
              <a:rPr lang="en-US" sz="2800" b="1" dirty="0">
                <a:solidFill>
                  <a:srgbClr val="FF0066"/>
                </a:solidFill>
                <a:latin typeface="+mn-lt"/>
              </a:rPr>
              <a:t></a:t>
            </a:r>
            <a:r>
              <a:rPr lang="en-US" sz="2800" b="1" dirty="0">
                <a:latin typeface="+mn-lt"/>
              </a:rPr>
              <a:t> It will require vision to anticipate problems </a:t>
            </a:r>
            <a:r>
              <a:rPr lang="en-US" sz="2800" b="1" u="sng" dirty="0">
                <a:latin typeface="+mn-lt"/>
              </a:rPr>
              <a:t>well </a:t>
            </a:r>
            <a:endParaRPr lang="cs-CZ" sz="2800" b="1" u="sng" dirty="0">
              <a:latin typeface="+mn-lt"/>
            </a:endParaRPr>
          </a:p>
          <a:p>
            <a:pPr fontAlgn="auto">
              <a:spcBef>
                <a:spcPts val="0"/>
              </a:spcBef>
              <a:spcAft>
                <a:spcPts val="0"/>
              </a:spcAft>
              <a:defRPr/>
            </a:pPr>
            <a:r>
              <a:rPr lang="en-US" sz="2800" b="1" u="sng" dirty="0">
                <a:latin typeface="+mn-lt"/>
              </a:rPr>
              <a:t>ahead of time</a:t>
            </a:r>
            <a:r>
              <a:rPr lang="en-US" sz="2800" b="1" dirty="0">
                <a:latin typeface="+mn-lt"/>
              </a:rPr>
              <a:t> so that they can be</a:t>
            </a:r>
            <a:r>
              <a:rPr lang="cs-CZ" sz="2800" b="1" dirty="0">
                <a:latin typeface="+mn-lt"/>
              </a:rPr>
              <a:t> </a:t>
            </a:r>
            <a:r>
              <a:rPr lang="en-US" sz="2800" b="1" dirty="0">
                <a:latin typeface="+mn-lt"/>
              </a:rPr>
              <a:t>addressed in </a:t>
            </a:r>
            <a:endParaRPr lang="cs-CZ" sz="2800" b="1" dirty="0">
              <a:latin typeface="+mn-lt"/>
            </a:endParaRPr>
          </a:p>
          <a:p>
            <a:pPr fontAlgn="auto">
              <a:spcBef>
                <a:spcPts val="0"/>
              </a:spcBef>
              <a:spcAft>
                <a:spcPts val="0"/>
              </a:spcAft>
              <a:defRPr/>
            </a:pPr>
            <a:r>
              <a:rPr lang="en-US" sz="2800" b="1" dirty="0">
                <a:latin typeface="+mn-lt"/>
              </a:rPr>
              <a:t>an orderly </a:t>
            </a:r>
            <a:r>
              <a:rPr lang="en-US" sz="2800" b="1" dirty="0" smtClean="0">
                <a:latin typeface="+mn-lt"/>
              </a:rPr>
              <a:t>manner</a:t>
            </a:r>
            <a:r>
              <a:rPr lang="cs-CZ" sz="2800" b="1" dirty="0" smtClean="0">
                <a:latin typeface="+mn-lt"/>
              </a:rPr>
              <a:t>…</a:t>
            </a:r>
            <a:endParaRPr lang="en-US" sz="2800" dirty="0">
              <a:latin typeface="+mn-lt"/>
            </a:endParaRPr>
          </a:p>
          <a:p>
            <a:pPr fontAlgn="auto">
              <a:spcBef>
                <a:spcPts val="0"/>
              </a:spcBef>
              <a:spcAft>
                <a:spcPts val="0"/>
              </a:spcAft>
              <a:defRPr/>
            </a:pPr>
            <a:r>
              <a:rPr lang="en-US" sz="2800" b="1" dirty="0">
                <a:solidFill>
                  <a:srgbClr val="FF0066"/>
                </a:solidFill>
                <a:latin typeface="+mn-lt"/>
              </a:rPr>
              <a:t></a:t>
            </a:r>
            <a:r>
              <a:rPr lang="en-US" sz="2800" b="1" dirty="0">
                <a:latin typeface="+mn-lt"/>
              </a:rPr>
              <a:t> It will require </a:t>
            </a:r>
            <a:r>
              <a:rPr lang="en-US" sz="2800" b="1" u="sng" dirty="0">
                <a:latin typeface="+mn-lt"/>
              </a:rPr>
              <a:t>political courage</a:t>
            </a:r>
            <a:r>
              <a:rPr lang="en-US" sz="2800" b="1" dirty="0">
                <a:latin typeface="+mn-lt"/>
              </a:rPr>
              <a:t> to make difficult </a:t>
            </a:r>
            <a:endParaRPr lang="cs-CZ" sz="2800" b="1" dirty="0">
              <a:latin typeface="+mn-lt"/>
            </a:endParaRPr>
          </a:p>
          <a:p>
            <a:pPr fontAlgn="auto">
              <a:spcBef>
                <a:spcPts val="0"/>
              </a:spcBef>
              <a:spcAft>
                <a:spcPts val="0"/>
              </a:spcAft>
              <a:defRPr/>
            </a:pPr>
            <a:r>
              <a:rPr lang="en-US" sz="2800" b="1" dirty="0">
                <a:latin typeface="+mn-lt"/>
              </a:rPr>
              <a:t>choices, notably for </a:t>
            </a:r>
            <a:r>
              <a:rPr lang="en-US" sz="2800" b="1" u="sng" dirty="0">
                <a:latin typeface="+mn-lt"/>
              </a:rPr>
              <a:t>the trade-offs</a:t>
            </a:r>
            <a:r>
              <a:rPr lang="cs-CZ" sz="2800" b="1" u="sng" dirty="0">
                <a:latin typeface="+mn-lt"/>
              </a:rPr>
              <a:t> </a:t>
            </a:r>
            <a:r>
              <a:rPr lang="en-US" sz="2800" b="1" u="sng" dirty="0">
                <a:latin typeface="+mn-lt"/>
              </a:rPr>
              <a:t>between the </a:t>
            </a:r>
            <a:endParaRPr lang="cs-CZ" sz="2800" b="1" u="sng" dirty="0">
              <a:latin typeface="+mn-lt"/>
            </a:endParaRPr>
          </a:p>
          <a:p>
            <a:pPr fontAlgn="auto">
              <a:spcBef>
                <a:spcPts val="0"/>
              </a:spcBef>
              <a:spcAft>
                <a:spcPts val="0"/>
              </a:spcAft>
              <a:defRPr/>
            </a:pPr>
            <a:r>
              <a:rPr lang="en-US" sz="2800" b="1" u="sng" dirty="0">
                <a:latin typeface="+mn-lt"/>
              </a:rPr>
              <a:t>welfare of the present versus future generations</a:t>
            </a:r>
            <a:r>
              <a:rPr lang="en-US" sz="2800" b="1" dirty="0">
                <a:latin typeface="+mn-lt"/>
              </a:rPr>
              <a:t>.</a:t>
            </a:r>
            <a:endParaRPr lang="en-US" sz="2800" dirty="0">
              <a:latin typeface="+mn-lt"/>
            </a:endParaRPr>
          </a:p>
          <a:p>
            <a:pPr eaLnBrk="0" fontAlgn="auto" hangingPunct="0">
              <a:spcBef>
                <a:spcPts val="0"/>
              </a:spcBef>
              <a:spcAft>
                <a:spcPts val="0"/>
              </a:spcAft>
              <a:defRPr/>
            </a:pPr>
            <a:endParaRPr lang="en-US" sz="2800" dirty="0">
              <a:latin typeface="+mn-lt"/>
            </a:endParaRPr>
          </a:p>
        </p:txBody>
      </p:sp>
    </p:spTree>
    <p:extLst>
      <p:ext uri="{BB962C8B-B14F-4D97-AF65-F5344CB8AC3E}">
        <p14:creationId xmlns:p14="http://schemas.microsoft.com/office/powerpoint/2010/main" val="3801992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0"/>
            <a:ext cx="5648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568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250825" y="4292600"/>
            <a:ext cx="8497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sz="3600" b="1">
                <a:solidFill>
                  <a:srgbClr val="FF0000"/>
                </a:solidFill>
                <a:latin typeface="Verdana" pitchFamily="34" charset="0"/>
              </a:rPr>
              <a:t>Spolehlivá, dostupná a zdravá </a:t>
            </a:r>
          </a:p>
          <a:p>
            <a:r>
              <a:rPr lang="cs-CZ" sz="3600" b="1">
                <a:solidFill>
                  <a:srgbClr val="FF0000"/>
                </a:solidFill>
                <a:latin typeface="Verdana" pitchFamily="34" charset="0"/>
              </a:rPr>
              <a:t>z hlediska životního prostředí </a:t>
            </a:r>
          </a:p>
          <a:p>
            <a:r>
              <a:rPr lang="cs-CZ" sz="3600" b="1">
                <a:solidFill>
                  <a:srgbClr val="FF0000"/>
                </a:solidFill>
                <a:latin typeface="Verdana" pitchFamily="34" charset="0"/>
              </a:rPr>
              <a:t>energie pro budoucnost </a:t>
            </a:r>
          </a:p>
          <a:p>
            <a:r>
              <a:rPr lang="cs-CZ" sz="3600" b="1">
                <a:solidFill>
                  <a:srgbClr val="FF0000"/>
                </a:solidFill>
                <a:latin typeface="Verdana" pitchFamily="34" charset="0"/>
              </a:rPr>
              <a:t>Ameriky</a:t>
            </a:r>
            <a:endParaRPr lang="en-US" sz="3600" b="1">
              <a:solidFill>
                <a:srgbClr val="FF0000"/>
              </a:solidFill>
              <a:latin typeface="Verdana" pitchFamily="34" charset="0"/>
            </a:endParaRPr>
          </a:p>
        </p:txBody>
      </p:sp>
    </p:spTree>
    <p:extLst>
      <p:ext uri="{BB962C8B-B14F-4D97-AF65-F5344CB8AC3E}">
        <p14:creationId xmlns:p14="http://schemas.microsoft.com/office/powerpoint/2010/main" val="96626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0"/>
            <a:ext cx="509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60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2847"/>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5"/>
          <p:cNvSpPr txBox="1">
            <a:spLocks noChangeArrowheads="1"/>
          </p:cNvSpPr>
          <p:nvPr/>
        </p:nvSpPr>
        <p:spPr bwMode="auto">
          <a:xfrm>
            <a:off x="5435600" y="0"/>
            <a:ext cx="3708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t>B</a:t>
            </a:r>
            <a:r>
              <a:rPr lang="cs-CZ" sz="2800" b="1" dirty="0" err="1"/>
              <a:t>ílá</a:t>
            </a:r>
            <a:r>
              <a:rPr lang="cs-CZ" sz="2800" b="1" dirty="0"/>
              <a:t> kniha o energii</a:t>
            </a:r>
          </a:p>
          <a:p>
            <a:pPr eaLnBrk="1" hangingPunct="1"/>
            <a:endParaRPr lang="cs-CZ" sz="2800" b="1" dirty="0"/>
          </a:p>
          <a:p>
            <a:pPr eaLnBrk="1" hangingPunct="1"/>
            <a:r>
              <a:rPr lang="cs-CZ" sz="2400" b="1" dirty="0"/>
              <a:t>Naše energetická budoucnost – vytvoření nízko uhlíkatého hospodářství</a:t>
            </a:r>
            <a:endParaRPr lang="en-US" sz="2400" b="1" dirty="0"/>
          </a:p>
        </p:txBody>
      </p:sp>
      <p:sp>
        <p:nvSpPr>
          <p:cNvPr id="2" name="TextBox 1"/>
          <p:cNvSpPr txBox="1"/>
          <p:nvPr/>
        </p:nvSpPr>
        <p:spPr>
          <a:xfrm>
            <a:off x="1691680" y="6021288"/>
            <a:ext cx="1223412" cy="707886"/>
          </a:xfrm>
          <a:prstGeom prst="rect">
            <a:avLst/>
          </a:prstGeom>
          <a:noFill/>
        </p:spPr>
        <p:txBody>
          <a:bodyPr wrap="none" rtlCol="0">
            <a:spAutoFit/>
          </a:bodyPr>
          <a:lstStyle/>
          <a:p>
            <a:r>
              <a:rPr lang="cs-CZ" sz="4000" b="1" dirty="0" smtClean="0"/>
              <a:t>2003</a:t>
            </a:r>
            <a:endParaRPr lang="cs-CZ" sz="4000" b="1" dirty="0"/>
          </a:p>
        </p:txBody>
      </p:sp>
      <p:sp>
        <p:nvSpPr>
          <p:cNvPr id="3" name="TextBox 2"/>
          <p:cNvSpPr txBox="1"/>
          <p:nvPr/>
        </p:nvSpPr>
        <p:spPr>
          <a:xfrm>
            <a:off x="5580112" y="2852936"/>
            <a:ext cx="3496085" cy="1815882"/>
          </a:xfrm>
          <a:prstGeom prst="rect">
            <a:avLst/>
          </a:prstGeom>
          <a:noFill/>
        </p:spPr>
        <p:txBody>
          <a:bodyPr wrap="none" rtlCol="0">
            <a:spAutoFit/>
          </a:bodyPr>
          <a:lstStyle/>
          <a:p>
            <a:r>
              <a:rPr lang="cs-CZ" sz="2800" b="1" dirty="0" smtClean="0">
                <a:solidFill>
                  <a:srgbClr val="0070C0"/>
                </a:solidFill>
              </a:rPr>
              <a:t>ENERGY WHITE PAPER</a:t>
            </a:r>
          </a:p>
          <a:p>
            <a:r>
              <a:rPr lang="cs-CZ" sz="2800" b="1" dirty="0" smtClean="0">
                <a:solidFill>
                  <a:srgbClr val="0070C0"/>
                </a:solidFill>
              </a:rPr>
              <a:t>OUR  ENERGY FUTURE</a:t>
            </a:r>
          </a:p>
          <a:p>
            <a:r>
              <a:rPr lang="cs-CZ" sz="2800" b="1" dirty="0" smtClean="0">
                <a:solidFill>
                  <a:srgbClr val="0070C0"/>
                </a:solidFill>
              </a:rPr>
              <a:t>CREATING A LOW</a:t>
            </a:r>
          </a:p>
          <a:p>
            <a:r>
              <a:rPr lang="cs-CZ" sz="2800" b="1" dirty="0" smtClean="0">
                <a:solidFill>
                  <a:srgbClr val="0070C0"/>
                </a:solidFill>
              </a:rPr>
              <a:t>CARBON ECONOMY</a:t>
            </a:r>
            <a:endParaRPr lang="cs-CZ" sz="2800" b="1" dirty="0">
              <a:solidFill>
                <a:srgbClr val="0070C0"/>
              </a:solidFill>
            </a:endParaRPr>
          </a:p>
        </p:txBody>
      </p:sp>
    </p:spTree>
    <p:extLst>
      <p:ext uri="{BB962C8B-B14F-4D97-AF65-F5344CB8AC3E}">
        <p14:creationId xmlns:p14="http://schemas.microsoft.com/office/powerpoint/2010/main" val="2794993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8119154" cy="3108543"/>
          </a:xfrm>
          <a:prstGeom prst="rect">
            <a:avLst/>
          </a:prstGeom>
          <a:noFill/>
        </p:spPr>
        <p:txBody>
          <a:bodyPr wrap="square" rtlCol="0">
            <a:spAutoFit/>
          </a:bodyPr>
          <a:lstStyle/>
          <a:p>
            <a:r>
              <a:rPr lang="en-US" sz="2800" b="1" dirty="0" smtClean="0"/>
              <a:t>In his  2003 foreword Tony Blair believed that UK can achieve  its goals (60%  reduction of Carbon emissions) until 2050.</a:t>
            </a:r>
          </a:p>
          <a:p>
            <a:r>
              <a:rPr lang="en-US" sz="2800" b="1" dirty="0" smtClean="0"/>
              <a:t>In the foreword  to the second version White Paper on Energy in 2007 Blair admitted that it would be impossible to achieve this goal without using and </a:t>
            </a:r>
            <a:r>
              <a:rPr lang="en-US" sz="2800" b="1" dirty="0" err="1" smtClean="0"/>
              <a:t>developping</a:t>
            </a:r>
            <a:r>
              <a:rPr lang="en-US" sz="2800" b="1" dirty="0" smtClean="0"/>
              <a:t> nuclear energy.</a:t>
            </a:r>
          </a:p>
        </p:txBody>
      </p:sp>
    </p:spTree>
    <p:extLst>
      <p:ext uri="{BB962C8B-B14F-4D97-AF65-F5344CB8AC3E}">
        <p14:creationId xmlns:p14="http://schemas.microsoft.com/office/powerpoint/2010/main" val="138320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060848"/>
            <a:ext cx="7412286" cy="1446550"/>
          </a:xfrm>
          <a:prstGeom prst="rect">
            <a:avLst/>
          </a:prstGeom>
          <a:noFill/>
        </p:spPr>
        <p:txBody>
          <a:bodyPr wrap="none" rtlCol="0">
            <a:spAutoFit/>
          </a:bodyPr>
          <a:lstStyle/>
          <a:p>
            <a:r>
              <a:rPr lang="cs-CZ" sz="4400" b="1" dirty="0" err="1" smtClean="0">
                <a:solidFill>
                  <a:srgbClr val="FF0000"/>
                </a:solidFill>
              </a:rPr>
              <a:t>Even</a:t>
            </a:r>
            <a:r>
              <a:rPr lang="cs-CZ" sz="4400" b="1" dirty="0" smtClean="0">
                <a:solidFill>
                  <a:srgbClr val="FF0000"/>
                </a:solidFill>
              </a:rPr>
              <a:t>  EU </a:t>
            </a:r>
          </a:p>
          <a:p>
            <a:r>
              <a:rPr lang="cs-CZ" sz="4400" b="1" dirty="0" err="1" smtClean="0">
                <a:solidFill>
                  <a:srgbClr val="FF0000"/>
                </a:solidFill>
              </a:rPr>
              <a:t>came</a:t>
            </a:r>
            <a:r>
              <a:rPr lang="cs-CZ" sz="4400" b="1" dirty="0" smtClean="0">
                <a:solidFill>
                  <a:srgbClr val="FF0000"/>
                </a:solidFill>
              </a:rPr>
              <a:t> </a:t>
            </a:r>
            <a:r>
              <a:rPr lang="cs-CZ" sz="4400" b="1" dirty="0" err="1" smtClean="0">
                <a:solidFill>
                  <a:srgbClr val="FF0000"/>
                </a:solidFill>
              </a:rPr>
              <a:t>with</a:t>
            </a:r>
            <a:r>
              <a:rPr lang="cs-CZ" sz="4400" b="1" dirty="0" smtClean="0">
                <a:solidFill>
                  <a:srgbClr val="FF0000"/>
                </a:solidFill>
              </a:rPr>
              <a:t> </a:t>
            </a:r>
            <a:r>
              <a:rPr lang="cs-CZ" sz="4400" b="1" dirty="0" err="1" smtClean="0">
                <a:solidFill>
                  <a:srgbClr val="FF0000"/>
                </a:solidFill>
              </a:rPr>
              <a:t>its</a:t>
            </a:r>
            <a:r>
              <a:rPr lang="cs-CZ" sz="4400" b="1" dirty="0" smtClean="0">
                <a:solidFill>
                  <a:srgbClr val="FF0000"/>
                </a:solidFill>
              </a:rPr>
              <a:t> </a:t>
            </a:r>
            <a:r>
              <a:rPr lang="cs-CZ" sz="4400" b="1" dirty="0" err="1" smtClean="0">
                <a:solidFill>
                  <a:srgbClr val="FF0000"/>
                </a:solidFill>
              </a:rPr>
              <a:t>Energy</a:t>
            </a:r>
            <a:r>
              <a:rPr lang="cs-CZ" sz="4400" b="1" dirty="0" smtClean="0">
                <a:solidFill>
                  <a:srgbClr val="FF0000"/>
                </a:solidFill>
              </a:rPr>
              <a:t>  </a:t>
            </a:r>
            <a:r>
              <a:rPr lang="cs-CZ" sz="4400" b="1" dirty="0" err="1" smtClean="0">
                <a:solidFill>
                  <a:srgbClr val="FF0000"/>
                </a:solidFill>
              </a:rPr>
              <a:t>visions</a:t>
            </a:r>
            <a:r>
              <a:rPr lang="cs-CZ" sz="4400" b="1" dirty="0" smtClean="0">
                <a:solidFill>
                  <a:srgbClr val="FF0000"/>
                </a:solidFill>
              </a:rPr>
              <a:t>… </a:t>
            </a:r>
          </a:p>
        </p:txBody>
      </p:sp>
    </p:spTree>
    <p:extLst>
      <p:ext uri="{BB962C8B-B14F-4D97-AF65-F5344CB8AC3E}">
        <p14:creationId xmlns:p14="http://schemas.microsoft.com/office/powerpoint/2010/main" val="2264259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548680"/>
            <a:ext cx="8424937" cy="3970318"/>
          </a:xfrm>
          <a:prstGeom prst="rect">
            <a:avLst/>
          </a:prstGeom>
          <a:noFill/>
        </p:spPr>
        <p:txBody>
          <a:bodyPr wrap="square" rtlCol="0">
            <a:spAutoFit/>
          </a:bodyPr>
          <a:lstStyle/>
          <a:p>
            <a:pPr algn="ctr"/>
            <a:r>
              <a:rPr lang="cs-CZ" sz="3600" b="1" dirty="0" err="1" smtClean="0"/>
              <a:t>It</a:t>
            </a:r>
            <a:r>
              <a:rPr lang="cs-CZ" sz="3600" b="1" dirty="0" smtClean="0"/>
              <a:t> </a:t>
            </a:r>
            <a:r>
              <a:rPr lang="cs-CZ" sz="3600" b="1" dirty="0" err="1" smtClean="0"/>
              <a:t>is</a:t>
            </a:r>
            <a:r>
              <a:rPr lang="cs-CZ" sz="3600" b="1" dirty="0" smtClean="0"/>
              <a:t> </a:t>
            </a:r>
            <a:r>
              <a:rPr lang="cs-CZ" sz="3600" b="1" dirty="0" err="1" smtClean="0"/>
              <a:t>necessary</a:t>
            </a:r>
            <a:r>
              <a:rPr lang="cs-CZ" sz="3600" b="1" dirty="0" smtClean="0"/>
              <a:t> to </a:t>
            </a:r>
            <a:r>
              <a:rPr lang="cs-CZ" sz="3600" b="1" dirty="0" err="1" smtClean="0"/>
              <a:t>introduce</a:t>
            </a:r>
            <a:r>
              <a:rPr lang="cs-CZ" sz="3600" b="1" dirty="0" smtClean="0"/>
              <a:t> </a:t>
            </a:r>
            <a:r>
              <a:rPr lang="cs-CZ" sz="3600" b="1" dirty="0" err="1" smtClean="0"/>
              <a:t>elementary</a:t>
            </a:r>
            <a:r>
              <a:rPr lang="cs-CZ" sz="3600" b="1" dirty="0" smtClean="0"/>
              <a:t> </a:t>
            </a:r>
            <a:r>
              <a:rPr lang="cs-CZ" sz="3600" b="1" dirty="0" err="1" smtClean="0"/>
              <a:t>courses</a:t>
            </a:r>
            <a:r>
              <a:rPr lang="cs-CZ" sz="3600" b="1" dirty="0" smtClean="0"/>
              <a:t> </a:t>
            </a:r>
            <a:r>
              <a:rPr lang="cs-CZ" sz="3600" b="1" dirty="0" err="1" smtClean="0"/>
              <a:t>about</a:t>
            </a:r>
            <a:r>
              <a:rPr lang="cs-CZ" sz="3600" b="1" dirty="0" smtClean="0"/>
              <a:t> </a:t>
            </a:r>
            <a:r>
              <a:rPr lang="cs-CZ" sz="3600" b="1" dirty="0" err="1" smtClean="0"/>
              <a:t>energy</a:t>
            </a:r>
            <a:r>
              <a:rPr lang="cs-CZ" sz="3600" b="1" dirty="0" smtClean="0"/>
              <a:t> to </a:t>
            </a:r>
            <a:r>
              <a:rPr lang="cs-CZ" sz="3600" b="1" dirty="0" err="1" smtClean="0"/>
              <a:t>the</a:t>
            </a:r>
            <a:r>
              <a:rPr lang="cs-CZ" sz="3600" b="1" dirty="0" smtClean="0"/>
              <a:t> </a:t>
            </a:r>
            <a:r>
              <a:rPr lang="cs-CZ" sz="3600" b="1" dirty="0" err="1" smtClean="0"/>
              <a:t>primary</a:t>
            </a:r>
            <a:r>
              <a:rPr lang="cs-CZ" sz="3600" b="1" dirty="0" smtClean="0"/>
              <a:t> and </a:t>
            </a:r>
            <a:r>
              <a:rPr lang="cs-CZ" sz="3600" b="1" dirty="0" err="1" smtClean="0"/>
              <a:t>secondary</a:t>
            </a:r>
            <a:r>
              <a:rPr lang="cs-CZ" sz="3600" b="1" dirty="0" smtClean="0"/>
              <a:t>  </a:t>
            </a:r>
            <a:r>
              <a:rPr lang="cs-CZ" sz="3600" b="1" dirty="0" err="1" smtClean="0"/>
              <a:t>schools</a:t>
            </a:r>
            <a:r>
              <a:rPr lang="cs-CZ" sz="3600" b="1" dirty="0" smtClean="0"/>
              <a:t>! </a:t>
            </a:r>
          </a:p>
          <a:p>
            <a:pPr algn="ctr"/>
            <a:r>
              <a:rPr lang="cs-CZ" sz="3600" b="1" dirty="0" smtClean="0"/>
              <a:t>(… and </a:t>
            </a:r>
            <a:r>
              <a:rPr lang="cs-CZ" sz="3600" b="1" dirty="0" err="1" smtClean="0"/>
              <a:t>introduce</a:t>
            </a:r>
            <a:r>
              <a:rPr lang="cs-CZ" sz="3600" b="1" dirty="0" smtClean="0"/>
              <a:t> </a:t>
            </a:r>
            <a:r>
              <a:rPr lang="cs-CZ" sz="3600" b="1" dirty="0" err="1" smtClean="0"/>
              <a:t>even</a:t>
            </a:r>
            <a:r>
              <a:rPr lang="cs-CZ" sz="3600" b="1" dirty="0" smtClean="0"/>
              <a:t> </a:t>
            </a:r>
            <a:r>
              <a:rPr lang="cs-CZ" sz="3600" b="1" dirty="0" err="1" smtClean="0"/>
              <a:t>energy</a:t>
            </a:r>
            <a:r>
              <a:rPr lang="cs-CZ" sz="3600" b="1" dirty="0" smtClean="0"/>
              <a:t> „</a:t>
            </a:r>
            <a:r>
              <a:rPr lang="cs-CZ" sz="3600" b="1" dirty="0" err="1" smtClean="0"/>
              <a:t>qualification</a:t>
            </a:r>
            <a:r>
              <a:rPr lang="cs-CZ" sz="3600" b="1" dirty="0" smtClean="0"/>
              <a:t>“ </a:t>
            </a:r>
            <a:r>
              <a:rPr lang="cs-CZ" sz="3600" b="1" dirty="0" err="1" smtClean="0"/>
              <a:t>courses</a:t>
            </a:r>
            <a:r>
              <a:rPr lang="cs-CZ" sz="3600" b="1" dirty="0" smtClean="0"/>
              <a:t> for </a:t>
            </a:r>
            <a:r>
              <a:rPr lang="cs-CZ" sz="3600" b="1" dirty="0" err="1" smtClean="0"/>
              <a:t>adults</a:t>
            </a:r>
            <a:r>
              <a:rPr lang="cs-CZ" sz="3600" b="1" dirty="0" smtClean="0"/>
              <a:t> and </a:t>
            </a:r>
            <a:r>
              <a:rPr lang="cs-CZ" sz="3600" b="1" dirty="0" err="1" smtClean="0"/>
              <a:t>especially</a:t>
            </a:r>
            <a:r>
              <a:rPr lang="cs-CZ" sz="3600" b="1" dirty="0" smtClean="0"/>
              <a:t> for </a:t>
            </a:r>
            <a:r>
              <a:rPr lang="cs-CZ" sz="3600" b="1" dirty="0" err="1" smtClean="0"/>
              <a:t>politicians</a:t>
            </a:r>
            <a:r>
              <a:rPr lang="cs-CZ" sz="3600" b="1" dirty="0" smtClean="0"/>
              <a:t>!)</a:t>
            </a:r>
            <a:endParaRPr lang="en-US" sz="3600" b="1" dirty="0" smtClean="0"/>
          </a:p>
          <a:p>
            <a:endParaRPr lang="cs-CZ" sz="3600" dirty="0"/>
          </a:p>
        </p:txBody>
      </p:sp>
      <p:sp>
        <p:nvSpPr>
          <p:cNvPr id="4" name="TextBox 3"/>
          <p:cNvSpPr txBox="1"/>
          <p:nvPr/>
        </p:nvSpPr>
        <p:spPr>
          <a:xfrm>
            <a:off x="323528" y="4869160"/>
            <a:ext cx="8568952" cy="1569660"/>
          </a:xfrm>
          <a:prstGeom prst="rect">
            <a:avLst/>
          </a:prstGeom>
          <a:noFill/>
        </p:spPr>
        <p:txBody>
          <a:bodyPr wrap="square" rtlCol="0">
            <a:spAutoFit/>
          </a:bodyPr>
          <a:lstStyle/>
          <a:p>
            <a:r>
              <a:rPr lang="cs-CZ" sz="2400" b="1" dirty="0" smtClean="0"/>
              <a:t>Many </a:t>
            </a:r>
            <a:r>
              <a:rPr lang="cs-CZ" sz="2400" b="1" dirty="0" err="1" smtClean="0"/>
              <a:t>new</a:t>
            </a:r>
            <a:r>
              <a:rPr lang="cs-CZ" sz="2400" b="1" dirty="0" smtClean="0"/>
              <a:t> </a:t>
            </a:r>
            <a:r>
              <a:rPr lang="cs-CZ" sz="2400" b="1" dirty="0" err="1" smtClean="0"/>
              <a:t>courses</a:t>
            </a:r>
            <a:r>
              <a:rPr lang="cs-CZ" sz="2400" b="1" dirty="0" smtClean="0"/>
              <a:t> </a:t>
            </a:r>
            <a:r>
              <a:rPr lang="cs-CZ" sz="2400" b="1" dirty="0" err="1" smtClean="0"/>
              <a:t>or</a:t>
            </a:r>
            <a:r>
              <a:rPr lang="cs-CZ" sz="2400" b="1" dirty="0" smtClean="0"/>
              <a:t> </a:t>
            </a:r>
            <a:r>
              <a:rPr lang="cs-CZ" sz="2400" b="1" dirty="0" err="1" smtClean="0"/>
              <a:t>disciplines</a:t>
            </a:r>
            <a:r>
              <a:rPr lang="cs-CZ" sz="2400" b="1" dirty="0" smtClean="0"/>
              <a:t> are </a:t>
            </a:r>
            <a:r>
              <a:rPr lang="cs-CZ" sz="2400" b="1" dirty="0" err="1" smtClean="0"/>
              <a:t>presently</a:t>
            </a:r>
            <a:r>
              <a:rPr lang="cs-CZ" sz="2400" b="1" dirty="0" smtClean="0"/>
              <a:t> </a:t>
            </a:r>
            <a:r>
              <a:rPr lang="cs-CZ" sz="2400" b="1" dirty="0" err="1" smtClean="0"/>
              <a:t>introduced</a:t>
            </a:r>
            <a:r>
              <a:rPr lang="cs-CZ" sz="2400" b="1" dirty="0" smtClean="0"/>
              <a:t>: </a:t>
            </a:r>
            <a:r>
              <a:rPr lang="cs-CZ" sz="2400" b="1" dirty="0" err="1" smtClean="0"/>
              <a:t>Hygiene</a:t>
            </a:r>
            <a:r>
              <a:rPr lang="cs-CZ" sz="2400" b="1" dirty="0" smtClean="0"/>
              <a:t>, </a:t>
            </a:r>
            <a:r>
              <a:rPr lang="cs-CZ" sz="2400" b="1" dirty="0" err="1" smtClean="0"/>
              <a:t>sexual</a:t>
            </a:r>
            <a:r>
              <a:rPr lang="cs-CZ" sz="2400" b="1" dirty="0" smtClean="0"/>
              <a:t> </a:t>
            </a:r>
            <a:r>
              <a:rPr lang="cs-CZ" sz="2400" b="1" dirty="0" err="1" smtClean="0"/>
              <a:t>education</a:t>
            </a:r>
            <a:r>
              <a:rPr lang="cs-CZ" sz="2400" b="1" dirty="0"/>
              <a:t> </a:t>
            </a:r>
            <a:r>
              <a:rPr lang="cs-CZ" sz="2400" b="1" dirty="0" err="1" smtClean="0"/>
              <a:t>including</a:t>
            </a:r>
            <a:r>
              <a:rPr lang="cs-CZ" sz="2400" b="1" dirty="0" smtClean="0"/>
              <a:t>  </a:t>
            </a:r>
            <a:r>
              <a:rPr lang="cs-CZ" sz="2400" b="1" dirty="0" err="1" smtClean="0"/>
              <a:t>anticonception</a:t>
            </a:r>
            <a:r>
              <a:rPr lang="cs-CZ" sz="2400" b="1" dirty="0" smtClean="0"/>
              <a:t>, </a:t>
            </a:r>
            <a:r>
              <a:rPr lang="cs-CZ" sz="2400" b="1" dirty="0" err="1" smtClean="0"/>
              <a:t>human</a:t>
            </a:r>
            <a:r>
              <a:rPr lang="cs-CZ" sz="2400" b="1" dirty="0" smtClean="0"/>
              <a:t> </a:t>
            </a:r>
            <a:r>
              <a:rPr lang="cs-CZ" sz="2400" b="1" dirty="0" err="1" smtClean="0"/>
              <a:t>rights</a:t>
            </a:r>
            <a:r>
              <a:rPr lang="cs-CZ" sz="2400" b="1" dirty="0" smtClean="0"/>
              <a:t> </a:t>
            </a:r>
            <a:r>
              <a:rPr lang="cs-CZ" sz="2400" b="1" dirty="0" err="1" smtClean="0"/>
              <a:t>etc</a:t>
            </a:r>
            <a:r>
              <a:rPr lang="cs-CZ" sz="2400" b="1" dirty="0" smtClean="0"/>
              <a:t>. </a:t>
            </a:r>
            <a:r>
              <a:rPr lang="cs-CZ" sz="2400" b="1" dirty="0" err="1" smtClean="0"/>
              <a:t>Why</a:t>
            </a:r>
            <a:r>
              <a:rPr lang="cs-CZ" sz="2400" b="1" dirty="0" smtClean="0"/>
              <a:t> not ENERGY PRIMER -s?</a:t>
            </a:r>
            <a:endParaRPr lang="en-US" sz="2400" b="1" dirty="0" smtClean="0"/>
          </a:p>
          <a:p>
            <a:endParaRPr lang="cs-CZ" sz="2400" dirty="0"/>
          </a:p>
        </p:txBody>
      </p:sp>
    </p:spTree>
    <p:extLst>
      <p:ext uri="{BB962C8B-B14F-4D97-AF65-F5344CB8AC3E}">
        <p14:creationId xmlns:p14="http://schemas.microsoft.com/office/powerpoint/2010/main" val="233217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664042"/>
            <a:ext cx="8280920" cy="2708434"/>
          </a:xfrm>
          <a:prstGeom prst="rect">
            <a:avLst/>
          </a:prstGeom>
          <a:noFill/>
        </p:spPr>
        <p:txBody>
          <a:bodyPr wrap="square" rtlCol="0">
            <a:spAutoFit/>
          </a:bodyPr>
          <a:lstStyle/>
          <a:p>
            <a:r>
              <a:rPr lang="cs-CZ" sz="4800" b="1" dirty="0" err="1" smtClean="0"/>
              <a:t>Und</a:t>
            </a:r>
            <a:r>
              <a:rPr lang="cs-CZ" sz="4800" b="1" dirty="0" smtClean="0"/>
              <a:t> </a:t>
            </a:r>
            <a:r>
              <a:rPr lang="de-DE" sz="4800" b="1" dirty="0" smtClean="0"/>
              <a:t>wie so teuer d</a:t>
            </a:r>
            <a:r>
              <a:rPr lang="cs-CZ" sz="4800" b="1" dirty="0" err="1" smtClean="0"/>
              <a:t>ie</a:t>
            </a:r>
            <a:r>
              <a:rPr lang="cs-CZ" sz="4800" b="1" dirty="0" smtClean="0"/>
              <a:t> Energie</a:t>
            </a:r>
            <a:r>
              <a:rPr lang="de-DE" sz="4800" b="1" dirty="0" smtClean="0"/>
              <a:t>, </a:t>
            </a:r>
            <a:r>
              <a:rPr lang="cs-CZ" sz="4800" b="1" dirty="0" smtClean="0"/>
              <a:t>u</a:t>
            </a:r>
            <a:r>
              <a:rPr lang="de-DE" sz="4800" b="1" dirty="0" err="1" smtClean="0"/>
              <a:t>nd</a:t>
            </a:r>
            <a:r>
              <a:rPr lang="de-DE" sz="4800" b="1" dirty="0" smtClean="0"/>
              <a:t> wie so rar das Geld!</a:t>
            </a:r>
            <a:r>
              <a:rPr lang="cs-CZ" sz="4800" b="1" dirty="0" smtClean="0"/>
              <a:t> </a:t>
            </a:r>
          </a:p>
          <a:p>
            <a:endParaRPr lang="cs-CZ" sz="2800" b="1" dirty="0"/>
          </a:p>
          <a:p>
            <a:endParaRPr lang="cs-CZ" dirty="0" smtClean="0"/>
          </a:p>
          <a:p>
            <a:r>
              <a:rPr lang="cs-CZ" sz="2800" dirty="0" smtClean="0"/>
              <a:t>( Frei nach Heinrich </a:t>
            </a:r>
            <a:r>
              <a:rPr lang="cs-CZ" sz="2800" dirty="0" err="1" smtClean="0"/>
              <a:t>Heine</a:t>
            </a:r>
            <a:r>
              <a:rPr lang="cs-CZ" sz="2800" dirty="0" smtClean="0"/>
              <a:t>, Buch der </a:t>
            </a:r>
            <a:r>
              <a:rPr lang="cs-CZ" sz="2800" dirty="0" err="1" smtClean="0"/>
              <a:t>Lieder</a:t>
            </a:r>
            <a:r>
              <a:rPr lang="cs-CZ" sz="2800" dirty="0" smtClean="0"/>
              <a:t> (1827)</a:t>
            </a:r>
            <a:endParaRPr lang="cs-CZ" sz="2800" dirty="0"/>
          </a:p>
        </p:txBody>
      </p:sp>
    </p:spTree>
    <p:extLst>
      <p:ext uri="{BB962C8B-B14F-4D97-AF65-F5344CB8AC3E}">
        <p14:creationId xmlns:p14="http://schemas.microsoft.com/office/powerpoint/2010/main" val="153234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143000"/>
            <a:ext cx="9144000" cy="2308225"/>
          </a:xfrm>
          <a:prstGeom prst="rect">
            <a:avLst/>
          </a:prstGeom>
          <a:solidFill>
            <a:schemeClr val="hlink"/>
          </a:solidFill>
          <a:ln w="76200">
            <a:solidFill>
              <a:schemeClr val="tx1"/>
            </a:solidFill>
            <a:miter lim="800000"/>
            <a:headEnd/>
            <a:tailEnd/>
          </a:ln>
          <a:effectLst/>
        </p:spPr>
        <p:txBody>
          <a:bodyPr>
            <a:spAutoFit/>
          </a:bodyPr>
          <a:lstStyle/>
          <a:p>
            <a:pPr algn="ctr" fontAlgn="auto">
              <a:spcBef>
                <a:spcPts val="0"/>
              </a:spcBef>
              <a:spcAft>
                <a:spcPts val="0"/>
              </a:spcAft>
              <a:defRPr/>
            </a:pPr>
            <a:r>
              <a:rPr lang="en-US" sz="4800" b="1">
                <a:solidFill>
                  <a:srgbClr val="FFCC00"/>
                </a:solidFill>
                <a:effectLst>
                  <a:outerShdw blurRad="38100" dist="38100" dir="2700000" algn="tl">
                    <a:srgbClr val="000000"/>
                  </a:outerShdw>
                </a:effectLst>
                <a:latin typeface="Times New Roman" pitchFamily="18" charset="0"/>
              </a:rPr>
              <a:t>ENERGY PRIMER</a:t>
            </a:r>
          </a:p>
          <a:p>
            <a:pPr algn="ctr" fontAlgn="auto">
              <a:spcBef>
                <a:spcPts val="0"/>
              </a:spcBef>
              <a:spcAft>
                <a:spcPts val="0"/>
              </a:spcAft>
              <a:defRPr/>
            </a:pPr>
            <a:r>
              <a:rPr lang="en-US" sz="2400">
                <a:solidFill>
                  <a:srgbClr val="FFFF00"/>
                </a:solidFill>
                <a:effectLst>
                  <a:outerShdw blurRad="38100" dist="38100" dir="2700000" algn="tl">
                    <a:srgbClr val="000000"/>
                  </a:outerShdw>
                </a:effectLst>
                <a:latin typeface="Times New Roman" pitchFamily="18" charset="0"/>
              </a:rPr>
              <a:t>A HANDBOOK FOR POLITICIANS, </a:t>
            </a:r>
          </a:p>
          <a:p>
            <a:pPr algn="ctr" fontAlgn="auto">
              <a:spcBef>
                <a:spcPts val="0"/>
              </a:spcBef>
              <a:spcAft>
                <a:spcPts val="0"/>
              </a:spcAft>
              <a:defRPr/>
            </a:pPr>
            <a:r>
              <a:rPr lang="en-US" sz="2400">
                <a:solidFill>
                  <a:srgbClr val="FFFF00"/>
                </a:solidFill>
                <a:effectLst>
                  <a:outerShdw blurRad="38100" dist="38100" dir="2700000" algn="tl">
                    <a:srgbClr val="000000"/>
                  </a:outerShdw>
                </a:effectLst>
                <a:latin typeface="Times New Roman" pitchFamily="18" charset="0"/>
              </a:rPr>
              <a:t>MY GREEN FRIENDS</a:t>
            </a:r>
          </a:p>
          <a:p>
            <a:pPr algn="ctr" fontAlgn="auto">
              <a:spcBef>
                <a:spcPts val="0"/>
              </a:spcBef>
              <a:spcAft>
                <a:spcPts val="0"/>
              </a:spcAft>
              <a:defRPr/>
            </a:pPr>
            <a:r>
              <a:rPr lang="en-US" sz="2400">
                <a:solidFill>
                  <a:srgbClr val="FFFF00"/>
                </a:solidFill>
                <a:effectLst>
                  <a:outerShdw blurRad="38100" dist="38100" dir="2700000" algn="tl">
                    <a:srgbClr val="000000"/>
                  </a:outerShdw>
                </a:effectLst>
                <a:latin typeface="Times New Roman" pitchFamily="18" charset="0"/>
              </a:rPr>
              <a:t>AND</a:t>
            </a:r>
            <a:r>
              <a:rPr lang="cs-CZ" sz="2400">
                <a:solidFill>
                  <a:srgbClr val="FFFF00"/>
                </a:solidFill>
                <a:effectLst>
                  <a:outerShdw blurRad="38100" dist="38100" dir="2700000" algn="tl">
                    <a:srgbClr val="000000"/>
                  </a:outerShdw>
                </a:effectLst>
                <a:latin typeface="Times New Roman" pitchFamily="18" charset="0"/>
              </a:rPr>
              <a:t> FOR</a:t>
            </a:r>
            <a:endParaRPr lang="en-US" sz="2400">
              <a:solidFill>
                <a:srgbClr val="FFFF00"/>
              </a:solidFill>
              <a:effectLst>
                <a:outerShdw blurRad="38100" dist="38100" dir="2700000" algn="tl">
                  <a:srgbClr val="000000"/>
                </a:outerShdw>
              </a:effectLst>
              <a:latin typeface="Times New Roman" pitchFamily="18" charset="0"/>
            </a:endParaRPr>
          </a:p>
          <a:p>
            <a:pPr algn="ctr" fontAlgn="auto">
              <a:spcBef>
                <a:spcPts val="0"/>
              </a:spcBef>
              <a:spcAft>
                <a:spcPts val="0"/>
              </a:spcAft>
              <a:defRPr/>
            </a:pPr>
            <a:r>
              <a:rPr lang="en-US" sz="2400">
                <a:solidFill>
                  <a:srgbClr val="FFFF00"/>
                </a:solidFill>
                <a:effectLst>
                  <a:outerShdw blurRad="38100" dist="38100" dir="2700000" algn="tl">
                    <a:srgbClr val="000000"/>
                  </a:outerShdw>
                </a:effectLst>
                <a:latin typeface="Times New Roman" pitchFamily="18" charset="0"/>
              </a:rPr>
              <a:t>US, CITIZENS</a:t>
            </a:r>
            <a:r>
              <a:rPr lang="cs-CZ" sz="2400">
                <a:solidFill>
                  <a:srgbClr val="FFFF00"/>
                </a:solidFill>
                <a:effectLst>
                  <a:outerShdw blurRad="38100" dist="38100" dir="2700000" algn="tl">
                    <a:srgbClr val="000000"/>
                  </a:outerShdw>
                </a:effectLst>
                <a:latin typeface="Times New Roman" pitchFamily="18" charset="0"/>
              </a:rPr>
              <a:t> OF THE PLANET EARTH</a:t>
            </a:r>
            <a:endParaRPr lang="en-US" sz="2400">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99414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537325"/>
        </p:xfrm>
        <a:graphic>
          <a:graphicData uri="http://schemas.openxmlformats.org/presentationml/2006/ole">
            <mc:AlternateContent xmlns:mc="http://schemas.openxmlformats.org/markup-compatibility/2006">
              <mc:Choice xmlns:v="urn:schemas-microsoft-com:vml" Requires="v">
                <p:oleObj spid="_x0000_s2058"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144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smtClean="0">
                <a:solidFill>
                  <a:srgbClr val="FF0000"/>
                </a:solidFill>
                <a:effectLst>
                  <a:outerShdw blurRad="38100" dist="38100" dir="2700000" algn="tl">
                    <a:srgbClr val="000000"/>
                  </a:outerShdw>
                </a:effectLst>
              </a:rPr>
              <a:t>ORIGINE OF OUR ENERGY SOURCES</a:t>
            </a:r>
            <a:br>
              <a:rPr lang="en-US" sz="4000" b="1" smtClean="0">
                <a:solidFill>
                  <a:srgbClr val="FF0000"/>
                </a:solidFill>
                <a:effectLst>
                  <a:outerShdw blurRad="38100" dist="38100" dir="2700000" algn="tl">
                    <a:srgbClr val="000000"/>
                  </a:outerShdw>
                </a:effectLst>
              </a:rPr>
            </a:br>
            <a:endParaRPr lang="en-US" sz="4000" b="1" smtClean="0">
              <a:solidFill>
                <a:srgbClr val="FF0000"/>
              </a:solidFill>
              <a:effectLst>
                <a:outerShdw blurRad="38100" dist="38100" dir="2700000" algn="tl">
                  <a:srgbClr val="000000"/>
                </a:outerShdw>
              </a:effectLst>
            </a:endParaRPr>
          </a:p>
        </p:txBody>
      </p:sp>
      <p:sp>
        <p:nvSpPr>
          <p:cNvPr id="49155" name="Text Box 3"/>
          <p:cNvSpPr txBox="1">
            <a:spLocks noChangeArrowheads="1"/>
          </p:cNvSpPr>
          <p:nvPr/>
        </p:nvSpPr>
        <p:spPr bwMode="auto">
          <a:xfrm>
            <a:off x="879475" y="2009775"/>
            <a:ext cx="69627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chemeClr val="accent2"/>
                </a:solidFill>
                <a:latin typeface="Times New Roman" pitchFamily="18" charset="0"/>
              </a:rPr>
              <a:t>Solar Energy</a:t>
            </a:r>
            <a:r>
              <a:rPr lang="en-US" sz="2400">
                <a:latin typeface="Times New Roman" pitchFamily="18" charset="0"/>
              </a:rPr>
              <a:t> 			</a:t>
            </a:r>
            <a:r>
              <a:rPr lang="en-US" sz="2400">
                <a:solidFill>
                  <a:srgbClr val="CC00CC"/>
                </a:solidFill>
                <a:latin typeface="Times New Roman" pitchFamily="18" charset="0"/>
              </a:rPr>
              <a:t>Synthesis of Light Nuclei</a:t>
            </a:r>
          </a:p>
          <a:p>
            <a:pPr eaLnBrk="1" hangingPunct="1"/>
            <a:r>
              <a:rPr lang="en-US" sz="2400">
                <a:solidFill>
                  <a:schemeClr val="accent2"/>
                </a:solidFill>
                <a:latin typeface="Times New Roman" pitchFamily="18" charset="0"/>
              </a:rPr>
              <a:t>Geothermal Energy</a:t>
            </a:r>
            <a:r>
              <a:rPr lang="en-US" sz="2400">
                <a:latin typeface="Times New Roman" pitchFamily="18" charset="0"/>
              </a:rPr>
              <a:t>		</a:t>
            </a:r>
            <a:r>
              <a:rPr lang="en-US" sz="2400">
                <a:solidFill>
                  <a:srgbClr val="CC00CC"/>
                </a:solidFill>
                <a:latin typeface="Times New Roman" pitchFamily="18" charset="0"/>
              </a:rPr>
              <a:t>Radioactive Decay</a:t>
            </a:r>
          </a:p>
          <a:p>
            <a:pPr eaLnBrk="1" hangingPunct="1"/>
            <a:r>
              <a:rPr lang="en-US" sz="2400">
                <a:solidFill>
                  <a:schemeClr val="accent2"/>
                </a:solidFill>
                <a:latin typeface="Times New Roman" pitchFamily="18" charset="0"/>
              </a:rPr>
              <a:t>Wind Energy</a:t>
            </a:r>
            <a:r>
              <a:rPr lang="en-US" sz="2400">
                <a:latin typeface="Times New Roman" pitchFamily="18" charset="0"/>
              </a:rPr>
              <a:t>			</a:t>
            </a:r>
            <a:r>
              <a:rPr lang="en-US" sz="2400">
                <a:solidFill>
                  <a:srgbClr val="CC00CC"/>
                </a:solidFill>
                <a:latin typeface="Times New Roman" pitchFamily="18" charset="0"/>
              </a:rPr>
              <a:t>Sun</a:t>
            </a:r>
          </a:p>
          <a:p>
            <a:pPr eaLnBrk="1" hangingPunct="1"/>
            <a:r>
              <a:rPr lang="en-US" sz="2400">
                <a:solidFill>
                  <a:schemeClr val="accent2"/>
                </a:solidFill>
                <a:latin typeface="Times New Roman" pitchFamily="18" charset="0"/>
              </a:rPr>
              <a:t>Hydro Energy</a:t>
            </a:r>
            <a:r>
              <a:rPr lang="en-US" sz="2400">
                <a:latin typeface="Times New Roman" pitchFamily="18" charset="0"/>
              </a:rPr>
              <a:t>			</a:t>
            </a:r>
            <a:r>
              <a:rPr lang="en-US" sz="2400">
                <a:solidFill>
                  <a:srgbClr val="CC00CC"/>
                </a:solidFill>
                <a:latin typeface="Times New Roman" pitchFamily="18" charset="0"/>
              </a:rPr>
              <a:t>Sun</a:t>
            </a:r>
          </a:p>
          <a:p>
            <a:pPr eaLnBrk="1" hangingPunct="1"/>
            <a:r>
              <a:rPr lang="en-US" sz="2400">
                <a:solidFill>
                  <a:schemeClr val="accent2"/>
                </a:solidFill>
                <a:latin typeface="Times New Roman" pitchFamily="18" charset="0"/>
              </a:rPr>
              <a:t>Wave Energy</a:t>
            </a:r>
            <a:r>
              <a:rPr lang="en-US" sz="2400">
                <a:latin typeface="Times New Roman" pitchFamily="18" charset="0"/>
              </a:rPr>
              <a:t>			</a:t>
            </a:r>
            <a:r>
              <a:rPr lang="en-US" sz="2400">
                <a:solidFill>
                  <a:srgbClr val="CC00CC"/>
                </a:solidFill>
                <a:latin typeface="Times New Roman" pitchFamily="18" charset="0"/>
              </a:rPr>
              <a:t>Wind </a:t>
            </a:r>
            <a:r>
              <a:rPr lang="en-US" sz="2400">
                <a:solidFill>
                  <a:srgbClr val="CC00CC"/>
                </a:solidFill>
                <a:latin typeface="Times New Roman" pitchFamily="18" charset="0"/>
                <a:cs typeface="Times New Roman" pitchFamily="18" charset="0"/>
              </a:rPr>
              <a:t>→Sun</a:t>
            </a:r>
          </a:p>
          <a:p>
            <a:pPr eaLnBrk="1" hangingPunct="1"/>
            <a:r>
              <a:rPr lang="en-US" sz="2400">
                <a:solidFill>
                  <a:schemeClr val="accent2"/>
                </a:solidFill>
                <a:latin typeface="Times New Roman" pitchFamily="18" charset="0"/>
                <a:cs typeface="Times New Roman" pitchFamily="18" charset="0"/>
              </a:rPr>
              <a:t>Fossils</a:t>
            </a:r>
            <a:r>
              <a:rPr lang="en-US" sz="2400">
                <a:latin typeface="Times New Roman" pitchFamily="18" charset="0"/>
                <a:cs typeface="Times New Roman" pitchFamily="18" charset="0"/>
              </a:rPr>
              <a:t>				</a:t>
            </a:r>
            <a:r>
              <a:rPr lang="en-US" sz="2400">
                <a:solidFill>
                  <a:srgbClr val="CC00CC"/>
                </a:solidFill>
                <a:latin typeface="Times New Roman" pitchFamily="18" charset="0"/>
                <a:cs typeface="Times New Roman" pitchFamily="18" charset="0"/>
              </a:rPr>
              <a:t>Stored Solar Energy</a:t>
            </a:r>
          </a:p>
          <a:p>
            <a:pPr eaLnBrk="1" hangingPunct="1"/>
            <a:r>
              <a:rPr lang="en-US" sz="2400">
                <a:solidFill>
                  <a:schemeClr val="accent2"/>
                </a:solidFill>
                <a:latin typeface="Times New Roman" pitchFamily="18" charset="0"/>
                <a:cs typeface="Times New Roman" pitchFamily="18" charset="0"/>
              </a:rPr>
              <a:t>Biomass</a:t>
            </a:r>
            <a:r>
              <a:rPr lang="en-US" sz="2400">
                <a:latin typeface="Times New Roman" pitchFamily="18" charset="0"/>
                <a:cs typeface="Times New Roman" pitchFamily="18" charset="0"/>
              </a:rPr>
              <a:t>			</a:t>
            </a:r>
            <a:r>
              <a:rPr lang="en-US" sz="2400">
                <a:solidFill>
                  <a:srgbClr val="CC00CC"/>
                </a:solidFill>
                <a:latin typeface="Times New Roman" pitchFamily="18" charset="0"/>
                <a:cs typeface="Times New Roman" pitchFamily="18" charset="0"/>
              </a:rPr>
              <a:t>Photosynthesis </a:t>
            </a:r>
            <a:r>
              <a:rPr lang="en-US" sz="2400">
                <a:solidFill>
                  <a:srgbClr val="CC00CC"/>
                </a:solidFill>
                <a:latin typeface="Times New Roman" pitchFamily="18" charset="0"/>
              </a:rPr>
              <a:t>→ </a:t>
            </a:r>
            <a:r>
              <a:rPr lang="en-US" sz="2400">
                <a:solidFill>
                  <a:srgbClr val="CC00CC"/>
                </a:solidFill>
                <a:latin typeface="Times New Roman" pitchFamily="18" charset="0"/>
                <a:cs typeface="Times New Roman" pitchFamily="18" charset="0"/>
              </a:rPr>
              <a:t>Sun</a:t>
            </a:r>
          </a:p>
          <a:p>
            <a:pPr eaLnBrk="1" hangingPunct="1"/>
            <a:r>
              <a:rPr lang="en-US" sz="2400">
                <a:solidFill>
                  <a:schemeClr val="accent2"/>
                </a:solidFill>
                <a:latin typeface="Times New Roman" pitchFamily="18" charset="0"/>
                <a:cs typeface="Times New Roman" pitchFamily="18" charset="0"/>
              </a:rPr>
              <a:t>Tidal Energy</a:t>
            </a:r>
            <a:r>
              <a:rPr lang="en-US" sz="2400">
                <a:latin typeface="Times New Roman" pitchFamily="18" charset="0"/>
                <a:cs typeface="Times New Roman" pitchFamily="18" charset="0"/>
              </a:rPr>
              <a:t>			</a:t>
            </a:r>
            <a:r>
              <a:rPr lang="en-US" sz="2400">
                <a:solidFill>
                  <a:srgbClr val="CC00CC"/>
                </a:solidFill>
                <a:latin typeface="Times New Roman" pitchFamily="18" charset="0"/>
                <a:cs typeface="Times New Roman" pitchFamily="18" charset="0"/>
              </a:rPr>
              <a:t>Gravitation, Big Bang</a:t>
            </a:r>
          </a:p>
          <a:p>
            <a:pPr eaLnBrk="1" hangingPunct="1"/>
            <a:endParaRPr lang="en-US" sz="2400">
              <a:latin typeface="Times New Roman" pitchFamily="18" charset="0"/>
              <a:cs typeface="Times New Roman" pitchFamily="18" charset="0"/>
            </a:endParaRPr>
          </a:p>
          <a:p>
            <a:pPr eaLnBrk="1" hangingPunct="1"/>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040081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8839200" cy="6329363"/>
        </p:xfrm>
        <a:graphic>
          <a:graphicData uri="http://schemas.openxmlformats.org/presentationml/2006/ole">
            <mc:AlternateContent xmlns:mc="http://schemas.openxmlformats.org/markup-compatibility/2006">
              <mc:Choice xmlns:v="urn:schemas-microsoft-com:vml" Requires="v">
                <p:oleObj spid="_x0000_s3082"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839200" cy="632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95723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8839200" cy="6497638"/>
        </p:xfrm>
        <a:graphic>
          <a:graphicData uri="http://schemas.openxmlformats.org/presentationml/2006/ole">
            <mc:AlternateContent xmlns:mc="http://schemas.openxmlformats.org/markup-compatibility/2006">
              <mc:Choice xmlns:v="urn:schemas-microsoft-com:vml" Requires="v">
                <p:oleObj spid="_x0000_s4106"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839200" cy="649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618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0"/>
          <a:ext cx="9144000" cy="6419850"/>
        </p:xfrm>
        <a:graphic>
          <a:graphicData uri="http://schemas.openxmlformats.org/presentationml/2006/ole">
            <mc:AlternateContent xmlns:mc="http://schemas.openxmlformats.org/markup-compatibility/2006">
              <mc:Choice xmlns:v="urn:schemas-microsoft-com:vml" Requires="v">
                <p:oleObj spid="_x0000_s5130"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7286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457200" y="0"/>
          <a:ext cx="8305800" cy="6278563"/>
        </p:xfrm>
        <a:graphic>
          <a:graphicData uri="http://schemas.openxmlformats.org/presentationml/2006/ole">
            <mc:AlternateContent xmlns:mc="http://schemas.openxmlformats.org/markup-compatibility/2006">
              <mc:Choice xmlns:v="urn:schemas-microsoft-com:vml" Requires="v">
                <p:oleObj spid="_x0000_s6154"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8305800"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98407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0" y="0"/>
          <a:ext cx="8763000" cy="6278563"/>
        </p:xfrm>
        <a:graphic>
          <a:graphicData uri="http://schemas.openxmlformats.org/presentationml/2006/ole">
            <mc:AlternateContent xmlns:mc="http://schemas.openxmlformats.org/markup-compatibility/2006">
              <mc:Choice xmlns:v="urn:schemas-microsoft-com:vml" Requires="v">
                <p:oleObj spid="_x0000_s7178"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763000" cy="62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44683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381000" y="0"/>
          <a:ext cx="8534400" cy="6172200"/>
        </p:xfrm>
        <a:graphic>
          <a:graphicData uri="http://schemas.openxmlformats.org/presentationml/2006/ole">
            <mc:AlternateContent xmlns:mc="http://schemas.openxmlformats.org/markup-compatibility/2006">
              <mc:Choice xmlns:v="urn:schemas-microsoft-com:vml" Requires="v">
                <p:oleObj spid="_x0000_s8202"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85394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28600" y="0"/>
          <a:ext cx="8915400" cy="6324600"/>
        </p:xfrm>
        <a:graphic>
          <a:graphicData uri="http://schemas.openxmlformats.org/presentationml/2006/ole">
            <mc:AlternateContent xmlns:mc="http://schemas.openxmlformats.org/markup-compatibility/2006">
              <mc:Choice xmlns:v="urn:schemas-microsoft-com:vml" Requires="v">
                <p:oleObj spid="_x0000_s9226"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915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4022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08720"/>
            <a:ext cx="7680949" cy="3785652"/>
          </a:xfrm>
          <a:prstGeom prst="rect">
            <a:avLst/>
          </a:prstGeom>
          <a:noFill/>
        </p:spPr>
        <p:txBody>
          <a:bodyPr wrap="none" rtlCol="0">
            <a:spAutoFit/>
          </a:bodyPr>
          <a:lstStyle/>
          <a:p>
            <a:r>
              <a:rPr lang="cs-CZ" sz="2400" b="1" dirty="0" smtClean="0">
                <a:solidFill>
                  <a:srgbClr val="FF0000"/>
                </a:solidFill>
              </a:rPr>
              <a:t>Propsal </a:t>
            </a:r>
            <a:r>
              <a:rPr lang="cs-CZ" sz="2400" b="1" dirty="0" err="1" smtClean="0">
                <a:solidFill>
                  <a:srgbClr val="FF0000"/>
                </a:solidFill>
              </a:rPr>
              <a:t>of</a:t>
            </a:r>
            <a:r>
              <a:rPr lang="cs-CZ" sz="2400" b="1" dirty="0" smtClean="0">
                <a:solidFill>
                  <a:srgbClr val="FF0000"/>
                </a:solidFill>
              </a:rPr>
              <a:t> </a:t>
            </a:r>
            <a:r>
              <a:rPr lang="cs-CZ" sz="2400" b="1" dirty="0" err="1" smtClean="0">
                <a:solidFill>
                  <a:srgbClr val="FF0000"/>
                </a:solidFill>
              </a:rPr>
              <a:t>the</a:t>
            </a:r>
            <a:r>
              <a:rPr lang="cs-CZ" sz="2400" b="1" dirty="0" smtClean="0">
                <a:solidFill>
                  <a:srgbClr val="FF0000"/>
                </a:solidFill>
              </a:rPr>
              <a:t> Czech ministry </a:t>
            </a:r>
            <a:r>
              <a:rPr lang="cs-CZ" sz="2400" b="1" dirty="0" err="1" smtClean="0">
                <a:solidFill>
                  <a:srgbClr val="FF0000"/>
                </a:solidFill>
              </a:rPr>
              <a:t>of</a:t>
            </a:r>
            <a:r>
              <a:rPr lang="cs-CZ" sz="2400" b="1" dirty="0" smtClean="0">
                <a:solidFill>
                  <a:srgbClr val="FF0000"/>
                </a:solidFill>
              </a:rPr>
              <a:t> finance to </a:t>
            </a:r>
            <a:r>
              <a:rPr lang="cs-CZ" sz="2400" b="1" dirty="0" err="1" smtClean="0">
                <a:solidFill>
                  <a:srgbClr val="FF0000"/>
                </a:solidFill>
              </a:rPr>
              <a:t>raise</a:t>
            </a:r>
            <a:r>
              <a:rPr lang="cs-CZ" sz="2400" b="1" dirty="0" smtClean="0">
                <a:solidFill>
                  <a:srgbClr val="FF0000"/>
                </a:solidFill>
              </a:rPr>
              <a:t> </a:t>
            </a:r>
            <a:r>
              <a:rPr lang="cs-CZ" sz="2400" b="1" dirty="0" err="1" smtClean="0">
                <a:solidFill>
                  <a:srgbClr val="FF0000"/>
                </a:solidFill>
              </a:rPr>
              <a:t>from</a:t>
            </a:r>
            <a:r>
              <a:rPr lang="cs-CZ" sz="2400" b="1" dirty="0" smtClean="0">
                <a:solidFill>
                  <a:srgbClr val="FF0000"/>
                </a:solidFill>
              </a:rPr>
              <a:t> 2014 </a:t>
            </a:r>
          </a:p>
          <a:p>
            <a:r>
              <a:rPr lang="cs-CZ" sz="2400" b="1" dirty="0" err="1" smtClean="0">
                <a:solidFill>
                  <a:srgbClr val="FF0000"/>
                </a:solidFill>
              </a:rPr>
              <a:t>the</a:t>
            </a:r>
            <a:r>
              <a:rPr lang="cs-CZ" sz="2400" b="1" dirty="0" smtClean="0">
                <a:solidFill>
                  <a:srgbClr val="FF0000"/>
                </a:solidFill>
              </a:rPr>
              <a:t> tax for </a:t>
            </a:r>
          </a:p>
          <a:p>
            <a:r>
              <a:rPr lang="cs-CZ" sz="3200" b="1" dirty="0" err="1" smtClean="0"/>
              <a:t>coal</a:t>
            </a:r>
            <a:r>
              <a:rPr lang="cs-CZ" sz="3200" b="1" dirty="0" smtClean="0"/>
              <a:t> </a:t>
            </a:r>
          </a:p>
          <a:p>
            <a:r>
              <a:rPr lang="cs-CZ" sz="3200" dirty="0" err="1" smtClean="0"/>
              <a:t>from</a:t>
            </a:r>
            <a:r>
              <a:rPr lang="cs-CZ" sz="3200" dirty="0" smtClean="0"/>
              <a:t>  </a:t>
            </a:r>
            <a:r>
              <a:rPr lang="cs-CZ" sz="3200" dirty="0" err="1" smtClean="0"/>
              <a:t>the</a:t>
            </a:r>
            <a:r>
              <a:rPr lang="cs-CZ" sz="3200" dirty="0" smtClean="0"/>
              <a:t> </a:t>
            </a:r>
            <a:r>
              <a:rPr lang="cs-CZ" sz="3200" dirty="0" err="1" smtClean="0"/>
              <a:t>present</a:t>
            </a:r>
            <a:r>
              <a:rPr lang="cs-CZ" sz="3200" dirty="0" smtClean="0"/>
              <a:t> 292 Kč/t to  2574Kč/t</a:t>
            </a:r>
          </a:p>
          <a:p>
            <a:r>
              <a:rPr lang="cs-CZ" sz="3200" b="1" dirty="0" err="1" smtClean="0"/>
              <a:t>Heavy</a:t>
            </a:r>
            <a:r>
              <a:rPr lang="cs-CZ" sz="3200" b="1" dirty="0" smtClean="0"/>
              <a:t>  </a:t>
            </a:r>
            <a:r>
              <a:rPr lang="cs-CZ" sz="3200" b="1" dirty="0" err="1" smtClean="0"/>
              <a:t>heating</a:t>
            </a:r>
            <a:r>
              <a:rPr lang="cs-CZ" sz="3200" b="1" dirty="0" smtClean="0"/>
              <a:t> </a:t>
            </a:r>
            <a:r>
              <a:rPr lang="cs-CZ" sz="3200" b="1" dirty="0" err="1" smtClean="0"/>
              <a:t>oil</a:t>
            </a:r>
            <a:r>
              <a:rPr lang="cs-CZ" sz="3200" b="1" dirty="0" smtClean="0"/>
              <a:t>  </a:t>
            </a:r>
          </a:p>
          <a:p>
            <a:r>
              <a:rPr lang="cs-CZ" sz="3200" dirty="0" err="1" smtClean="0"/>
              <a:t>From</a:t>
            </a:r>
            <a:r>
              <a:rPr lang="cs-CZ" sz="3200" dirty="0" smtClean="0"/>
              <a:t> </a:t>
            </a:r>
            <a:r>
              <a:rPr lang="cs-CZ" sz="3200" dirty="0" err="1" smtClean="0"/>
              <a:t>the</a:t>
            </a:r>
            <a:r>
              <a:rPr lang="cs-CZ" sz="3200" dirty="0" smtClean="0"/>
              <a:t> </a:t>
            </a:r>
            <a:r>
              <a:rPr lang="cs-CZ" sz="3200" dirty="0" err="1" smtClean="0"/>
              <a:t>present</a:t>
            </a:r>
            <a:r>
              <a:rPr lang="cs-CZ" sz="3200" dirty="0" smtClean="0"/>
              <a:t>  472 Kč/t to 2843 Kč/t</a:t>
            </a:r>
          </a:p>
          <a:p>
            <a:r>
              <a:rPr lang="cs-CZ" sz="3200" b="1" dirty="0" err="1" smtClean="0"/>
              <a:t>Lihght</a:t>
            </a:r>
            <a:r>
              <a:rPr lang="cs-CZ" sz="3200" b="1" dirty="0" smtClean="0"/>
              <a:t> </a:t>
            </a:r>
            <a:r>
              <a:rPr lang="cs-CZ" sz="3200" b="1" dirty="0" err="1" smtClean="0"/>
              <a:t>heating</a:t>
            </a:r>
            <a:r>
              <a:rPr lang="cs-CZ" sz="3200" b="1" dirty="0" smtClean="0"/>
              <a:t> </a:t>
            </a:r>
            <a:r>
              <a:rPr lang="cs-CZ" sz="3200" b="1" dirty="0" err="1" smtClean="0"/>
              <a:t>oil</a:t>
            </a:r>
            <a:endParaRPr lang="cs-CZ" sz="3200" b="1" dirty="0" smtClean="0"/>
          </a:p>
          <a:p>
            <a:r>
              <a:rPr lang="cs-CZ" sz="3200" dirty="0" err="1" smtClean="0"/>
              <a:t>From</a:t>
            </a:r>
            <a:r>
              <a:rPr lang="cs-CZ" sz="3200" dirty="0" smtClean="0"/>
              <a:t> </a:t>
            </a:r>
            <a:r>
              <a:rPr lang="cs-CZ" sz="3200" dirty="0" err="1" smtClean="0"/>
              <a:t>the</a:t>
            </a:r>
            <a:r>
              <a:rPr lang="cs-CZ" sz="3200" dirty="0" smtClean="0"/>
              <a:t> </a:t>
            </a:r>
            <a:r>
              <a:rPr lang="cs-CZ" sz="3200" dirty="0" err="1" smtClean="0"/>
              <a:t>present</a:t>
            </a:r>
            <a:r>
              <a:rPr lang="cs-CZ" sz="3200" dirty="0" smtClean="0"/>
              <a:t>   660 Kč/t to  2779 Kč/t  </a:t>
            </a:r>
            <a:endParaRPr lang="cs-CZ" sz="3200" dirty="0"/>
          </a:p>
        </p:txBody>
      </p:sp>
    </p:spTree>
    <p:extLst>
      <p:ext uri="{BB962C8B-B14F-4D97-AF65-F5344CB8AC3E}">
        <p14:creationId xmlns:p14="http://schemas.microsoft.com/office/powerpoint/2010/main" val="1590587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0" y="0"/>
          <a:ext cx="9144000" cy="6537325"/>
        </p:xfrm>
        <a:graphic>
          <a:graphicData uri="http://schemas.openxmlformats.org/presentationml/2006/ole">
            <mc:AlternateContent xmlns:mc="http://schemas.openxmlformats.org/markup-compatibility/2006">
              <mc:Choice xmlns:v="urn:schemas-microsoft-com:vml" Requires="v">
                <p:oleObj spid="_x0000_s10250"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1744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0" y="0"/>
          <a:ext cx="9144000" cy="6537325"/>
        </p:xfrm>
        <a:graphic>
          <a:graphicData uri="http://schemas.openxmlformats.org/presentationml/2006/ole">
            <mc:AlternateContent xmlns:mc="http://schemas.openxmlformats.org/markup-compatibility/2006">
              <mc:Choice xmlns:v="urn:schemas-microsoft-com:vml" Requires="v">
                <p:oleObj spid="_x0000_s11274"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9368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0" y="928688"/>
            <a:ext cx="9144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Calibri" pitchFamily="34" charset="0"/>
              </a:rPr>
              <a:t>The more energy you have at your disposal, the more and the faster you can perform different</a:t>
            </a:r>
            <a:r>
              <a:rPr lang="cs-CZ" sz="2800" b="1">
                <a:latin typeface="Calibri" pitchFamily="34" charset="0"/>
              </a:rPr>
              <a:t> </a:t>
            </a:r>
            <a:r>
              <a:rPr lang="en-US" sz="2800" b="1">
                <a:latin typeface="Calibri" pitchFamily="34" charset="0"/>
              </a:rPr>
              <a:t>activities</a:t>
            </a:r>
            <a:r>
              <a:rPr lang="cs-CZ" sz="2800" b="1">
                <a:latin typeface="Calibri" pitchFamily="34" charset="0"/>
              </a:rPr>
              <a:t>.</a:t>
            </a:r>
            <a:endParaRPr lang="en-US" sz="2800" b="1">
              <a:latin typeface="Calibri" pitchFamily="34" charset="0"/>
            </a:endParaRPr>
          </a:p>
          <a:p>
            <a:pPr eaLnBrk="1" hangingPunct="1"/>
            <a:r>
              <a:rPr lang="en-US" sz="2800" b="1">
                <a:latin typeface="Calibri" pitchFamily="34" charset="0"/>
              </a:rPr>
              <a:t>Possessing only one „horse power“ a trip from </a:t>
            </a:r>
          </a:p>
          <a:p>
            <a:pPr eaLnBrk="1" hangingPunct="1"/>
            <a:r>
              <a:rPr lang="en-US" sz="2800" b="1">
                <a:latin typeface="Calibri" pitchFamily="34" charset="0"/>
              </a:rPr>
              <a:t>Paris to Stockholm took a week or two. Using a modern jet  (and using tens of thousands of horse-powers) you cover the same distance by two hours.</a:t>
            </a:r>
          </a:p>
          <a:p>
            <a:pPr eaLnBrk="1" hangingPunct="1"/>
            <a:r>
              <a:rPr lang="en-US" sz="2800" b="1">
                <a:latin typeface="Calibri" pitchFamily="34" charset="0"/>
              </a:rPr>
              <a:t>Cultivating one acre by hands would take several days. By using a horse you can do it in several hours. A tractor (hundreds of horse powers) will shorten the necessary time to a fraction of a hour!</a:t>
            </a:r>
          </a:p>
          <a:p>
            <a:pPr eaLnBrk="1" hangingPunct="1"/>
            <a:endParaRPr lang="en-US" sz="2800" b="1">
              <a:latin typeface="Calibri" pitchFamily="34" charset="0"/>
            </a:endParaRPr>
          </a:p>
        </p:txBody>
      </p:sp>
    </p:spTree>
    <p:extLst>
      <p:ext uri="{BB962C8B-B14F-4D97-AF65-F5344CB8AC3E}">
        <p14:creationId xmlns:p14="http://schemas.microsoft.com/office/powerpoint/2010/main" val="3004037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2304255"/>
          </a:xfrm>
        </p:spPr>
        <p:txBody>
          <a:bodyPr>
            <a:noAutofit/>
          </a:bodyPr>
          <a:lstStyle/>
          <a:p>
            <a:r>
              <a:rPr lang="cs-CZ" sz="8000" b="1" dirty="0" err="1" smtClean="0">
                <a:solidFill>
                  <a:schemeClr val="tx2">
                    <a:lumMod val="75000"/>
                  </a:schemeClr>
                </a:solidFill>
                <a:effectLst>
                  <a:outerShdw blurRad="38100" dist="38100" dir="2700000" algn="tl">
                    <a:srgbClr val="000000">
                      <a:alpha val="43137"/>
                    </a:srgbClr>
                  </a:outerShdw>
                </a:effectLst>
              </a:rPr>
              <a:t>The</a:t>
            </a:r>
            <a:r>
              <a:rPr lang="cs-CZ" sz="8000" b="1" dirty="0" smtClean="0">
                <a:solidFill>
                  <a:schemeClr val="tx2">
                    <a:lumMod val="75000"/>
                  </a:schemeClr>
                </a:solidFill>
                <a:effectLst>
                  <a:outerShdw blurRad="38100" dist="38100" dir="2700000" algn="tl">
                    <a:srgbClr val="000000">
                      <a:alpha val="43137"/>
                    </a:srgbClr>
                  </a:outerShdw>
                </a:effectLst>
              </a:rPr>
              <a:t> Ten </a:t>
            </a:r>
            <a:r>
              <a:rPr lang="cs-CZ" sz="8000" b="1" dirty="0" err="1" smtClean="0">
                <a:solidFill>
                  <a:schemeClr val="tx2">
                    <a:lumMod val="75000"/>
                  </a:schemeClr>
                </a:solidFill>
                <a:effectLst>
                  <a:outerShdw blurRad="38100" dist="38100" dir="2700000" algn="tl">
                    <a:srgbClr val="000000">
                      <a:alpha val="43137"/>
                    </a:srgbClr>
                  </a:outerShdw>
                </a:effectLst>
              </a:rPr>
              <a:t>Energy</a:t>
            </a:r>
            <a:r>
              <a:rPr lang="cs-CZ" sz="8000" b="1" dirty="0" smtClean="0">
                <a:solidFill>
                  <a:schemeClr val="tx2">
                    <a:lumMod val="75000"/>
                  </a:schemeClr>
                </a:solidFill>
                <a:effectLst>
                  <a:outerShdw blurRad="38100" dist="38100" dir="2700000" algn="tl">
                    <a:srgbClr val="000000">
                      <a:alpha val="43137"/>
                    </a:srgbClr>
                  </a:outerShdw>
                </a:effectLst>
              </a:rPr>
              <a:t> </a:t>
            </a:r>
            <a:r>
              <a:rPr lang="cs-CZ" sz="8000" b="1" dirty="0" err="1">
                <a:solidFill>
                  <a:schemeClr val="tx2">
                    <a:lumMod val="75000"/>
                  </a:schemeClr>
                </a:solidFill>
                <a:effectLst>
                  <a:outerShdw blurRad="38100" dist="38100" dir="2700000" algn="tl">
                    <a:srgbClr val="000000">
                      <a:alpha val="43137"/>
                    </a:srgbClr>
                  </a:outerShdw>
                </a:effectLst>
              </a:rPr>
              <a:t>C</a:t>
            </a:r>
            <a:r>
              <a:rPr lang="cs-CZ" sz="8000" b="1" dirty="0" err="1" smtClean="0">
                <a:solidFill>
                  <a:schemeClr val="tx2">
                    <a:lumMod val="75000"/>
                  </a:schemeClr>
                </a:solidFill>
                <a:effectLst>
                  <a:outerShdw blurRad="38100" dist="38100" dir="2700000" algn="tl">
                    <a:srgbClr val="000000">
                      <a:alpha val="43137"/>
                    </a:srgbClr>
                  </a:outerShdw>
                </a:effectLst>
              </a:rPr>
              <a:t>ommandments</a:t>
            </a:r>
            <a:endParaRPr lang="cs-CZ" sz="8000" b="1"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71600" y="3886200"/>
            <a:ext cx="7632848" cy="1752600"/>
          </a:xfrm>
        </p:spPr>
        <p:txBody>
          <a:bodyPr>
            <a:normAutofit fontScale="92500" lnSpcReduction="20000"/>
          </a:bodyPr>
          <a:lstStyle/>
          <a:p>
            <a:pPr algn="l"/>
            <a:r>
              <a:rPr lang="cs-CZ" dirty="0" smtClean="0"/>
              <a:t>5. </a:t>
            </a:r>
            <a:r>
              <a:rPr lang="cs-CZ" b="1" dirty="0" err="1" smtClean="0">
                <a:solidFill>
                  <a:schemeClr val="tx2">
                    <a:lumMod val="75000"/>
                  </a:schemeClr>
                </a:solidFill>
              </a:rPr>
              <a:t>Until</a:t>
            </a:r>
            <a:r>
              <a:rPr lang="cs-CZ" b="1" dirty="0" smtClean="0">
                <a:solidFill>
                  <a:schemeClr val="tx2">
                    <a:lumMod val="75000"/>
                  </a:schemeClr>
                </a:solidFill>
              </a:rPr>
              <a:t> </a:t>
            </a:r>
            <a:r>
              <a:rPr lang="cs-CZ" b="1" dirty="0" err="1" smtClean="0">
                <a:solidFill>
                  <a:schemeClr val="tx2">
                    <a:lumMod val="75000"/>
                  </a:schemeClr>
                </a:solidFill>
              </a:rPr>
              <a:t>now</a:t>
            </a:r>
            <a:r>
              <a:rPr lang="cs-CZ" b="1" dirty="0" smtClean="0">
                <a:solidFill>
                  <a:schemeClr val="tx2">
                    <a:lumMod val="75000"/>
                  </a:schemeClr>
                </a:solidFill>
              </a:rPr>
              <a:t> </a:t>
            </a:r>
            <a:r>
              <a:rPr lang="cs-CZ" b="1" dirty="0" err="1" smtClean="0">
                <a:solidFill>
                  <a:schemeClr val="tx2">
                    <a:lumMod val="75000"/>
                  </a:schemeClr>
                </a:solidFill>
              </a:rPr>
              <a:t>we</a:t>
            </a:r>
            <a:r>
              <a:rPr lang="cs-CZ" b="1" dirty="0" smtClean="0">
                <a:solidFill>
                  <a:schemeClr val="tx2">
                    <a:lumMod val="75000"/>
                  </a:schemeClr>
                </a:solidFill>
              </a:rPr>
              <a:t> </a:t>
            </a:r>
            <a:r>
              <a:rPr lang="cs-CZ" b="1" dirty="0" err="1" smtClean="0">
                <a:solidFill>
                  <a:schemeClr val="tx2">
                    <a:lumMod val="75000"/>
                  </a:schemeClr>
                </a:solidFill>
              </a:rPr>
              <a:t>have</a:t>
            </a:r>
            <a:r>
              <a:rPr lang="cs-CZ" b="1" dirty="0" smtClean="0">
                <a:solidFill>
                  <a:schemeClr val="tx2">
                    <a:lumMod val="75000"/>
                  </a:schemeClr>
                </a:solidFill>
              </a:rPr>
              <a:t> not </a:t>
            </a:r>
            <a:r>
              <a:rPr lang="cs-CZ" b="1" dirty="0" err="1" smtClean="0">
                <a:solidFill>
                  <a:schemeClr val="tx2">
                    <a:lumMod val="75000"/>
                  </a:schemeClr>
                </a:solidFill>
              </a:rPr>
              <a:t>succeeded</a:t>
            </a:r>
            <a:r>
              <a:rPr lang="cs-CZ" b="1" dirty="0" smtClean="0">
                <a:solidFill>
                  <a:schemeClr val="tx2">
                    <a:lumMod val="75000"/>
                  </a:schemeClr>
                </a:solidFill>
              </a:rPr>
              <a:t> to stop </a:t>
            </a:r>
            <a:r>
              <a:rPr lang="cs-CZ" b="1" dirty="0" err="1" smtClean="0">
                <a:solidFill>
                  <a:schemeClr val="tx2">
                    <a:lumMod val="75000"/>
                  </a:schemeClr>
                </a:solidFill>
              </a:rPr>
              <a:t>the</a:t>
            </a:r>
            <a:r>
              <a:rPr lang="cs-CZ" b="1" dirty="0" smtClean="0">
                <a:solidFill>
                  <a:schemeClr val="tx2">
                    <a:lumMod val="75000"/>
                  </a:schemeClr>
                </a:solidFill>
              </a:rPr>
              <a:t> </a:t>
            </a:r>
            <a:r>
              <a:rPr lang="cs-CZ" b="1" dirty="0" err="1" smtClean="0">
                <a:solidFill>
                  <a:schemeClr val="tx2">
                    <a:lumMod val="75000"/>
                  </a:schemeClr>
                </a:solidFill>
              </a:rPr>
              <a:t>population</a:t>
            </a:r>
            <a:r>
              <a:rPr lang="cs-CZ" b="1" dirty="0" smtClean="0">
                <a:solidFill>
                  <a:schemeClr val="tx2">
                    <a:lumMod val="75000"/>
                  </a:schemeClr>
                </a:solidFill>
              </a:rPr>
              <a:t> </a:t>
            </a:r>
            <a:r>
              <a:rPr lang="cs-CZ" b="1" dirty="0" err="1" smtClean="0">
                <a:solidFill>
                  <a:schemeClr val="tx2">
                    <a:lumMod val="75000"/>
                  </a:schemeClr>
                </a:solidFill>
              </a:rPr>
              <a:t>explosion</a:t>
            </a:r>
            <a:r>
              <a:rPr lang="cs-CZ" b="1" dirty="0" smtClean="0">
                <a:solidFill>
                  <a:schemeClr val="tx2">
                    <a:lumMod val="75000"/>
                  </a:schemeClr>
                </a:solidFill>
              </a:rPr>
              <a:t>. </a:t>
            </a:r>
            <a:r>
              <a:rPr lang="cs-CZ" b="1" dirty="0" err="1" smtClean="0">
                <a:solidFill>
                  <a:schemeClr val="tx2">
                    <a:lumMod val="75000"/>
                  </a:schemeClr>
                </a:solidFill>
              </a:rPr>
              <a:t>The</a:t>
            </a:r>
            <a:r>
              <a:rPr lang="cs-CZ" b="1" dirty="0" smtClean="0">
                <a:solidFill>
                  <a:schemeClr val="tx2">
                    <a:lumMod val="75000"/>
                  </a:schemeClr>
                </a:solidFill>
              </a:rPr>
              <a:t> </a:t>
            </a:r>
            <a:r>
              <a:rPr lang="cs-CZ" b="1" dirty="0" err="1" smtClean="0">
                <a:solidFill>
                  <a:schemeClr val="tx2">
                    <a:lumMod val="75000"/>
                  </a:schemeClr>
                </a:solidFill>
              </a:rPr>
              <a:t>population</a:t>
            </a:r>
            <a:r>
              <a:rPr lang="cs-CZ" b="1" dirty="0" smtClean="0">
                <a:solidFill>
                  <a:schemeClr val="tx2">
                    <a:lumMod val="75000"/>
                  </a:schemeClr>
                </a:solidFill>
              </a:rPr>
              <a:t> </a:t>
            </a:r>
            <a:r>
              <a:rPr lang="cs-CZ" b="1" dirty="0" err="1" smtClean="0">
                <a:solidFill>
                  <a:schemeClr val="tx2">
                    <a:lumMod val="75000"/>
                  </a:schemeClr>
                </a:solidFill>
              </a:rPr>
              <a:t>of</a:t>
            </a:r>
            <a:r>
              <a:rPr lang="cs-CZ" b="1" dirty="0" smtClean="0">
                <a:solidFill>
                  <a:schemeClr val="tx2">
                    <a:lumMod val="75000"/>
                  </a:schemeClr>
                </a:solidFill>
              </a:rPr>
              <a:t> </a:t>
            </a:r>
            <a:r>
              <a:rPr lang="cs-CZ" b="1" dirty="0" err="1" smtClean="0">
                <a:solidFill>
                  <a:schemeClr val="tx2">
                    <a:lumMod val="75000"/>
                  </a:schemeClr>
                </a:solidFill>
              </a:rPr>
              <a:t>our</a:t>
            </a:r>
            <a:r>
              <a:rPr lang="cs-CZ" b="1" dirty="0" smtClean="0">
                <a:solidFill>
                  <a:schemeClr val="tx2">
                    <a:lumMod val="75000"/>
                  </a:schemeClr>
                </a:solidFill>
              </a:rPr>
              <a:t> Planet </a:t>
            </a:r>
            <a:r>
              <a:rPr lang="cs-CZ" b="1" dirty="0" err="1" smtClean="0">
                <a:solidFill>
                  <a:schemeClr val="tx2">
                    <a:lumMod val="75000"/>
                  </a:schemeClr>
                </a:solidFill>
              </a:rPr>
              <a:t>is</a:t>
            </a:r>
            <a:r>
              <a:rPr lang="cs-CZ" b="1" dirty="0" smtClean="0">
                <a:solidFill>
                  <a:schemeClr val="tx2">
                    <a:lumMod val="75000"/>
                  </a:schemeClr>
                </a:solidFill>
              </a:rPr>
              <a:t> </a:t>
            </a:r>
            <a:r>
              <a:rPr lang="cs-CZ" b="1" dirty="0" err="1" smtClean="0">
                <a:solidFill>
                  <a:schemeClr val="tx2">
                    <a:lumMod val="75000"/>
                  </a:schemeClr>
                </a:solidFill>
              </a:rPr>
              <a:t>increasing</a:t>
            </a:r>
            <a:r>
              <a:rPr lang="cs-CZ" b="1" dirty="0" smtClean="0">
                <a:solidFill>
                  <a:schemeClr val="tx2">
                    <a:lumMod val="75000"/>
                  </a:schemeClr>
                </a:solidFill>
              </a:rPr>
              <a:t> </a:t>
            </a:r>
            <a:r>
              <a:rPr lang="cs-CZ" b="1" dirty="0" err="1" smtClean="0">
                <a:solidFill>
                  <a:schemeClr val="tx2">
                    <a:lumMod val="75000"/>
                  </a:schemeClr>
                </a:solidFill>
              </a:rPr>
              <a:t>daily</a:t>
            </a:r>
            <a:r>
              <a:rPr lang="cs-CZ" b="1" dirty="0" smtClean="0">
                <a:solidFill>
                  <a:schemeClr val="tx2">
                    <a:lumMod val="75000"/>
                  </a:schemeClr>
                </a:solidFill>
              </a:rPr>
              <a:t> by </a:t>
            </a:r>
            <a:r>
              <a:rPr lang="cs-CZ" b="1" dirty="0" err="1" smtClean="0">
                <a:solidFill>
                  <a:schemeClr val="tx2">
                    <a:lumMod val="75000"/>
                  </a:schemeClr>
                </a:solidFill>
              </a:rPr>
              <a:t>about</a:t>
            </a:r>
            <a:r>
              <a:rPr lang="cs-CZ" b="1" dirty="0" smtClean="0">
                <a:solidFill>
                  <a:schemeClr val="tx2">
                    <a:lumMod val="75000"/>
                  </a:schemeClr>
                </a:solidFill>
              </a:rPr>
              <a:t> </a:t>
            </a:r>
          </a:p>
          <a:p>
            <a:pPr algn="l"/>
            <a:r>
              <a:rPr lang="cs-CZ" b="1" dirty="0" smtClean="0">
                <a:solidFill>
                  <a:schemeClr val="tx2">
                    <a:lumMod val="75000"/>
                  </a:schemeClr>
                </a:solidFill>
              </a:rPr>
              <a:t>200.000 </a:t>
            </a:r>
            <a:r>
              <a:rPr lang="cs-CZ" b="1" dirty="0" err="1" smtClean="0">
                <a:solidFill>
                  <a:schemeClr val="tx2">
                    <a:lumMod val="75000"/>
                  </a:schemeClr>
                </a:solidFill>
              </a:rPr>
              <a:t>people</a:t>
            </a:r>
            <a:endParaRPr lang="cs-CZ" b="1" dirty="0">
              <a:solidFill>
                <a:schemeClr val="tx2">
                  <a:lumMod val="75000"/>
                </a:schemeClr>
              </a:solidFill>
            </a:endParaRPr>
          </a:p>
        </p:txBody>
      </p:sp>
    </p:spTree>
    <p:extLst>
      <p:ext uri="{BB962C8B-B14F-4D97-AF65-F5344CB8AC3E}">
        <p14:creationId xmlns:p14="http://schemas.microsoft.com/office/powerpoint/2010/main" val="4227274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900113" y="777875"/>
            <a:ext cx="8758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b="1" dirty="0" smtClean="0">
                <a:latin typeface="Calibri" pitchFamily="34" charset="0"/>
              </a:rPr>
              <a:t> </a:t>
            </a:r>
            <a:endParaRPr lang="en-US" sz="3200" b="1" dirty="0">
              <a:latin typeface="Calibri" pitchFamily="34" charset="0"/>
            </a:endParaRPr>
          </a:p>
        </p:txBody>
      </p:sp>
      <p:sp>
        <p:nvSpPr>
          <p:cNvPr id="53251" name="Text Box 5"/>
          <p:cNvSpPr txBox="1">
            <a:spLocks noChangeArrowheads="1"/>
          </p:cNvSpPr>
          <p:nvPr/>
        </p:nvSpPr>
        <p:spPr bwMode="auto">
          <a:xfrm>
            <a:off x="179388" y="3284538"/>
            <a:ext cx="89646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4800" b="1" dirty="0" smtClean="0">
                <a:solidFill>
                  <a:srgbClr val="FF0066"/>
                </a:solidFill>
                <a:latin typeface="Calibri" pitchFamily="34" charset="0"/>
              </a:rPr>
              <a:t>206.000</a:t>
            </a:r>
            <a:r>
              <a:rPr lang="cs-CZ" sz="4800" b="1" dirty="0" smtClean="0">
                <a:latin typeface="Calibri" pitchFamily="34" charset="0"/>
              </a:rPr>
              <a:t> </a:t>
            </a:r>
            <a:r>
              <a:rPr lang="cs-CZ" sz="4800" b="1" dirty="0">
                <a:latin typeface="Calibri" pitchFamily="34" charset="0"/>
              </a:rPr>
              <a:t>-</a:t>
            </a:r>
          </a:p>
          <a:p>
            <a:pPr algn="ctr" eaLnBrk="1" hangingPunct="1"/>
            <a:r>
              <a:rPr lang="cs-CZ" sz="4800" b="1" dirty="0">
                <a:latin typeface="Calibri" pitchFamily="34" charset="0"/>
              </a:rPr>
              <a:t>NET WORLDPOPULATION INCREASE PER DAY</a:t>
            </a:r>
          </a:p>
          <a:p>
            <a:pPr algn="ctr" eaLnBrk="1" hangingPunct="1"/>
            <a:r>
              <a:rPr lang="cs-CZ" sz="4800" b="1" dirty="0">
                <a:latin typeface="Calibri" pitchFamily="34" charset="0"/>
              </a:rPr>
              <a:t>IN </a:t>
            </a:r>
            <a:r>
              <a:rPr lang="cs-CZ" sz="4800" b="1" dirty="0" smtClean="0">
                <a:latin typeface="Calibri" pitchFamily="34" charset="0"/>
              </a:rPr>
              <a:t>JANUARY 2012</a:t>
            </a:r>
            <a:endParaRPr lang="en-US" sz="4800" b="1" dirty="0">
              <a:latin typeface="Calibri" pitchFamily="34" charset="0"/>
            </a:endParaRPr>
          </a:p>
        </p:txBody>
      </p:sp>
    </p:spTree>
    <p:extLst>
      <p:ext uri="{BB962C8B-B14F-4D97-AF65-F5344CB8AC3E}">
        <p14:creationId xmlns:p14="http://schemas.microsoft.com/office/powerpoint/2010/main" val="1200177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4005064"/>
            <a:ext cx="4392488" cy="1200329"/>
          </a:xfrm>
          <a:prstGeom prst="rect">
            <a:avLst/>
          </a:prstGeom>
          <a:noFill/>
        </p:spPr>
        <p:txBody>
          <a:bodyPr wrap="square" rtlCol="0">
            <a:spAutoFit/>
          </a:bodyPr>
          <a:lstStyle/>
          <a:p>
            <a:r>
              <a:rPr lang="cs-CZ" sz="2400" b="1" dirty="0" smtClean="0"/>
              <a:t>Visit eg</a:t>
            </a:r>
          </a:p>
          <a:p>
            <a:r>
              <a:rPr lang="cs-CZ" sz="2400" b="1" dirty="0" smtClean="0"/>
              <a:t>http://www.worldometers.info/</a:t>
            </a:r>
          </a:p>
          <a:p>
            <a:endParaRPr lang="cs-CZ" sz="2400" b="1" dirty="0"/>
          </a:p>
        </p:txBody>
      </p:sp>
      <p:sp>
        <p:nvSpPr>
          <p:cNvPr id="5" name="TextBox 4"/>
          <p:cNvSpPr txBox="1"/>
          <p:nvPr/>
        </p:nvSpPr>
        <p:spPr>
          <a:xfrm>
            <a:off x="1187624" y="1484784"/>
            <a:ext cx="7395422" cy="2246769"/>
          </a:xfrm>
          <a:prstGeom prst="rect">
            <a:avLst/>
          </a:prstGeom>
          <a:noFill/>
        </p:spPr>
        <p:txBody>
          <a:bodyPr wrap="none" rtlCol="0">
            <a:spAutoFit/>
          </a:bodyPr>
          <a:lstStyle/>
          <a:p>
            <a:r>
              <a:rPr lang="cs-CZ" sz="2800" b="1" dirty="0" err="1" smtClean="0"/>
              <a:t>Saturday</a:t>
            </a:r>
            <a:r>
              <a:rPr lang="cs-CZ" sz="2800" b="1" dirty="0" smtClean="0"/>
              <a:t>, </a:t>
            </a:r>
            <a:r>
              <a:rPr lang="cs-CZ" sz="2800" b="1" dirty="0" err="1" smtClean="0"/>
              <a:t>Feb</a:t>
            </a:r>
            <a:r>
              <a:rPr lang="cs-CZ" sz="2800" b="1" dirty="0" smtClean="0"/>
              <a:t>. 3, 2012:</a:t>
            </a:r>
          </a:p>
          <a:p>
            <a:r>
              <a:rPr lang="cs-CZ" sz="2800" b="1" dirty="0" err="1" smtClean="0"/>
              <a:t>World</a:t>
            </a:r>
            <a:r>
              <a:rPr lang="cs-CZ" sz="2800" b="1" dirty="0" smtClean="0"/>
              <a:t>  </a:t>
            </a:r>
            <a:r>
              <a:rPr lang="cs-CZ" sz="2800" b="1" dirty="0" err="1" smtClean="0"/>
              <a:t>population</a:t>
            </a:r>
            <a:r>
              <a:rPr lang="cs-CZ" sz="2800" b="1" dirty="0" smtClean="0"/>
              <a:t> 7 020 000 000  (</a:t>
            </a:r>
            <a:r>
              <a:rPr lang="cs-CZ" sz="2800" b="1" dirty="0" err="1" smtClean="0"/>
              <a:t>Friday</a:t>
            </a:r>
            <a:r>
              <a:rPr lang="cs-CZ" sz="2800" b="1" dirty="0" smtClean="0"/>
              <a:t>, </a:t>
            </a:r>
            <a:r>
              <a:rPr lang="cs-CZ" sz="2800" b="1" dirty="0" err="1" smtClean="0"/>
              <a:t>Feb</a:t>
            </a:r>
            <a:r>
              <a:rPr lang="cs-CZ" sz="2800" b="1" dirty="0" smtClean="0"/>
              <a:t>. 3)</a:t>
            </a:r>
          </a:p>
          <a:p>
            <a:r>
              <a:rPr lang="cs-CZ" sz="2800" b="1" dirty="0" smtClean="0"/>
              <a:t>Net </a:t>
            </a:r>
            <a:r>
              <a:rPr lang="cs-CZ" sz="2800" b="1" dirty="0" err="1" smtClean="0"/>
              <a:t>population</a:t>
            </a:r>
            <a:r>
              <a:rPr lang="cs-CZ" sz="2800" b="1" dirty="0" smtClean="0"/>
              <a:t> </a:t>
            </a:r>
            <a:r>
              <a:rPr lang="cs-CZ" sz="2800" b="1" dirty="0" err="1" smtClean="0"/>
              <a:t>would</a:t>
            </a:r>
            <a:r>
              <a:rPr lang="cs-CZ" sz="2800" b="1" dirty="0" smtClean="0"/>
              <a:t> </a:t>
            </a:r>
            <a:r>
              <a:rPr lang="cs-CZ" sz="2800" b="1" dirty="0" err="1" smtClean="0"/>
              <a:t>increase</a:t>
            </a:r>
            <a:r>
              <a:rPr lang="cs-CZ" sz="2800" b="1" dirty="0" smtClean="0"/>
              <a:t> in 2012 by</a:t>
            </a:r>
          </a:p>
          <a:p>
            <a:r>
              <a:rPr lang="cs-CZ" sz="2800" b="1" dirty="0" smtClean="0"/>
              <a:t>	75.000.000 </a:t>
            </a:r>
            <a:r>
              <a:rPr lang="cs-CZ" sz="2800" b="1" dirty="0" err="1" smtClean="0"/>
              <a:t>people</a:t>
            </a:r>
            <a:endParaRPr lang="cs-CZ" sz="2800" b="1" dirty="0" smtClean="0"/>
          </a:p>
          <a:p>
            <a:r>
              <a:rPr lang="cs-CZ" sz="2800" b="1" dirty="0" smtClean="0"/>
              <a:t>Net </a:t>
            </a:r>
            <a:r>
              <a:rPr lang="cs-CZ" sz="2800" b="1" dirty="0" err="1" smtClean="0"/>
              <a:t>daily</a:t>
            </a:r>
            <a:r>
              <a:rPr lang="cs-CZ" sz="2800" b="1" dirty="0" smtClean="0"/>
              <a:t> </a:t>
            </a:r>
            <a:r>
              <a:rPr lang="cs-CZ" sz="2800" b="1" dirty="0" err="1" smtClean="0"/>
              <a:t>increase</a:t>
            </a:r>
            <a:r>
              <a:rPr lang="cs-CZ" sz="2800" b="1" dirty="0" smtClean="0"/>
              <a:t>: 206 000 /</a:t>
            </a:r>
            <a:r>
              <a:rPr lang="cs-CZ" sz="2800" b="1" dirty="0" err="1" smtClean="0"/>
              <a:t>day</a:t>
            </a:r>
            <a:endParaRPr lang="cs-CZ" sz="2800" b="1" dirty="0"/>
          </a:p>
        </p:txBody>
      </p:sp>
    </p:spTree>
    <p:extLst>
      <p:ext uri="{BB962C8B-B14F-4D97-AF65-F5344CB8AC3E}">
        <p14:creationId xmlns:p14="http://schemas.microsoft.com/office/powerpoint/2010/main" val="3957691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2933749726"/>
              </p:ext>
            </p:extLst>
          </p:nvPr>
        </p:nvGraphicFramePr>
        <p:xfrm>
          <a:off x="-180528" y="0"/>
          <a:ext cx="9074150" cy="6435725"/>
        </p:xfrm>
        <a:graphic>
          <a:graphicData uri="http://schemas.openxmlformats.org/presentationml/2006/ole">
            <mc:AlternateContent xmlns:mc="http://schemas.openxmlformats.org/markup-compatibility/2006">
              <mc:Choice xmlns:v="urn:schemas-microsoft-com:vml" Requires="v">
                <p:oleObj spid="_x0000_s13323"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0"/>
                        <a:ext cx="9074150"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32715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628800"/>
            <a:ext cx="8280920" cy="3539430"/>
          </a:xfrm>
          <a:prstGeom prst="rect">
            <a:avLst/>
          </a:prstGeom>
          <a:noFill/>
        </p:spPr>
        <p:txBody>
          <a:bodyPr wrap="square" rtlCol="0">
            <a:spAutoFit/>
          </a:bodyPr>
          <a:lstStyle/>
          <a:p>
            <a:r>
              <a:rPr lang="cs-CZ" sz="2400" b="1" dirty="0" smtClean="0"/>
              <a:t>To </a:t>
            </a:r>
            <a:r>
              <a:rPr lang="cs-CZ" sz="2400" b="1" dirty="0" err="1" smtClean="0"/>
              <a:t>cover</a:t>
            </a:r>
            <a:r>
              <a:rPr lang="cs-CZ" sz="2400" b="1" dirty="0" smtClean="0"/>
              <a:t> </a:t>
            </a:r>
            <a:r>
              <a:rPr lang="cs-CZ" sz="2400" b="1" dirty="0" err="1" smtClean="0"/>
              <a:t>the</a:t>
            </a:r>
            <a:r>
              <a:rPr lang="cs-CZ" sz="2400" b="1" dirty="0" smtClean="0"/>
              <a:t> </a:t>
            </a:r>
            <a:r>
              <a:rPr lang="cs-CZ" sz="2400" b="1" dirty="0" err="1" smtClean="0"/>
              <a:t>increased</a:t>
            </a:r>
            <a:r>
              <a:rPr lang="cs-CZ" sz="2400" b="1" dirty="0" smtClean="0"/>
              <a:t> </a:t>
            </a:r>
            <a:r>
              <a:rPr lang="cs-CZ" sz="2400" b="1" dirty="0" err="1" smtClean="0"/>
              <a:t>need</a:t>
            </a:r>
            <a:r>
              <a:rPr lang="cs-CZ" sz="2400" b="1" dirty="0" smtClean="0"/>
              <a:t> for </a:t>
            </a:r>
            <a:r>
              <a:rPr lang="cs-CZ" sz="2400" b="1" dirty="0" err="1" smtClean="0"/>
              <a:t>electricity</a:t>
            </a:r>
            <a:r>
              <a:rPr lang="cs-CZ" sz="2400" b="1" dirty="0" smtClean="0"/>
              <a:t> on </a:t>
            </a:r>
            <a:r>
              <a:rPr lang="cs-CZ" sz="2400" b="1" dirty="0" err="1" smtClean="0"/>
              <a:t>the</a:t>
            </a:r>
            <a:r>
              <a:rPr lang="cs-CZ" sz="2400" b="1" dirty="0" smtClean="0"/>
              <a:t> </a:t>
            </a:r>
            <a:r>
              <a:rPr lang="cs-CZ" sz="2400" b="1" dirty="0" err="1" smtClean="0"/>
              <a:t>world</a:t>
            </a:r>
            <a:r>
              <a:rPr lang="cs-CZ" sz="2400" b="1" dirty="0" smtClean="0"/>
              <a:t> </a:t>
            </a:r>
            <a:r>
              <a:rPr lang="cs-CZ" sz="2400" b="1" dirty="0" err="1" smtClean="0"/>
              <a:t>average</a:t>
            </a:r>
            <a:r>
              <a:rPr lang="cs-CZ" sz="2400" b="1" dirty="0" smtClean="0"/>
              <a:t> </a:t>
            </a:r>
            <a:r>
              <a:rPr lang="cs-CZ" sz="2400" b="1" dirty="0" err="1" smtClean="0"/>
              <a:t>level</a:t>
            </a:r>
            <a:r>
              <a:rPr lang="cs-CZ" sz="2400" b="1" dirty="0" smtClean="0"/>
              <a:t> (</a:t>
            </a:r>
            <a:r>
              <a:rPr lang="cs-CZ" sz="2400" b="1" dirty="0" err="1" smtClean="0"/>
              <a:t>installed</a:t>
            </a:r>
            <a:r>
              <a:rPr lang="cs-CZ" sz="2400" b="1" dirty="0" smtClean="0"/>
              <a:t> </a:t>
            </a:r>
            <a:r>
              <a:rPr lang="cs-CZ" sz="2400" b="1" dirty="0" err="1" smtClean="0"/>
              <a:t>is</a:t>
            </a:r>
            <a:r>
              <a:rPr lang="cs-CZ" sz="2400" b="1" dirty="0" smtClean="0"/>
              <a:t> </a:t>
            </a:r>
            <a:r>
              <a:rPr lang="cs-CZ" sz="2400" b="1" dirty="0" err="1" smtClean="0"/>
              <a:t>about</a:t>
            </a:r>
            <a:r>
              <a:rPr lang="cs-CZ" sz="2400" b="1" dirty="0" smtClean="0"/>
              <a:t> 2.5 kW/person). </a:t>
            </a:r>
          </a:p>
          <a:p>
            <a:endParaRPr lang="cs-CZ" sz="2400" b="1" dirty="0" smtClean="0"/>
          </a:p>
          <a:p>
            <a:r>
              <a:rPr lang="cs-CZ" sz="2400" b="1" dirty="0" smtClean="0"/>
              <a:t>2.5x 200.000= 500.000 kW/per </a:t>
            </a:r>
            <a:r>
              <a:rPr lang="cs-CZ" sz="2400" b="1" dirty="0" err="1" smtClean="0"/>
              <a:t>day</a:t>
            </a:r>
            <a:r>
              <a:rPr lang="cs-CZ" sz="2400" b="1" dirty="0" smtClean="0"/>
              <a:t> (500 MW).</a:t>
            </a:r>
          </a:p>
          <a:p>
            <a:r>
              <a:rPr lang="cs-CZ" sz="2400" b="1" dirty="0" err="1" smtClean="0"/>
              <a:t>Which</a:t>
            </a:r>
            <a:r>
              <a:rPr lang="cs-CZ" sz="2400" b="1" dirty="0" smtClean="0"/>
              <a:t> </a:t>
            </a:r>
            <a:r>
              <a:rPr lang="cs-CZ" sz="2400" b="1" dirty="0" err="1" smtClean="0"/>
              <a:t>means</a:t>
            </a:r>
            <a:r>
              <a:rPr lang="cs-CZ" sz="2400" b="1" dirty="0" smtClean="0"/>
              <a:t>, </a:t>
            </a:r>
            <a:r>
              <a:rPr lang="cs-CZ" sz="2400" b="1" dirty="0" err="1" smtClean="0"/>
              <a:t>that</a:t>
            </a:r>
            <a:r>
              <a:rPr lang="cs-CZ" sz="2400" b="1" dirty="0" smtClean="0"/>
              <a:t>  in </a:t>
            </a:r>
            <a:r>
              <a:rPr lang="cs-CZ" sz="2400" b="1" dirty="0" err="1" smtClean="0"/>
              <a:t>order</a:t>
            </a:r>
            <a:r>
              <a:rPr lang="cs-CZ" sz="2400" b="1" dirty="0" smtClean="0"/>
              <a:t> not to </a:t>
            </a:r>
            <a:r>
              <a:rPr lang="cs-CZ" sz="2400" b="1" dirty="0" err="1" smtClean="0"/>
              <a:t>deteriorate</a:t>
            </a:r>
            <a:r>
              <a:rPr lang="cs-CZ" sz="2400" b="1" dirty="0" smtClean="0"/>
              <a:t> </a:t>
            </a:r>
            <a:r>
              <a:rPr lang="cs-CZ" sz="2400" b="1" dirty="0" err="1" smtClean="0"/>
              <a:t>the</a:t>
            </a:r>
            <a:r>
              <a:rPr lang="cs-CZ" sz="2400" b="1" dirty="0" smtClean="0"/>
              <a:t> </a:t>
            </a:r>
            <a:r>
              <a:rPr lang="cs-CZ" sz="2400" b="1" dirty="0" err="1" smtClean="0"/>
              <a:t>energy</a:t>
            </a:r>
            <a:r>
              <a:rPr lang="cs-CZ" sz="2400" b="1" dirty="0" smtClean="0"/>
              <a:t> „</a:t>
            </a:r>
            <a:r>
              <a:rPr lang="cs-CZ" sz="2400" b="1" dirty="0" err="1" smtClean="0"/>
              <a:t>inbalance</a:t>
            </a:r>
            <a:r>
              <a:rPr lang="cs-CZ" sz="2400" b="1" dirty="0" smtClean="0"/>
              <a:t>“  (</a:t>
            </a:r>
            <a:r>
              <a:rPr lang="cs-CZ" sz="2400" b="1" dirty="0" err="1" smtClean="0"/>
              <a:t>or</a:t>
            </a:r>
            <a:r>
              <a:rPr lang="cs-CZ" sz="2400" b="1" dirty="0" smtClean="0"/>
              <a:t> </a:t>
            </a:r>
            <a:r>
              <a:rPr lang="cs-CZ" sz="2400" b="1" dirty="0" err="1" smtClean="0"/>
              <a:t>shortage</a:t>
            </a:r>
            <a:r>
              <a:rPr lang="cs-CZ" sz="2400" b="1" dirty="0" smtClean="0"/>
              <a:t>)  </a:t>
            </a:r>
            <a:r>
              <a:rPr lang="cs-CZ" sz="2400" b="1" dirty="0" err="1" smtClean="0"/>
              <a:t>we</a:t>
            </a:r>
            <a:r>
              <a:rPr lang="cs-CZ" sz="2400" b="1" dirty="0" smtClean="0"/>
              <a:t> </a:t>
            </a:r>
            <a:r>
              <a:rPr lang="cs-CZ" sz="2400" b="1" dirty="0" err="1" smtClean="0"/>
              <a:t>need</a:t>
            </a:r>
            <a:r>
              <a:rPr lang="cs-CZ" sz="2400" b="1" dirty="0" smtClean="0"/>
              <a:t> </a:t>
            </a:r>
            <a:r>
              <a:rPr lang="cs-CZ" sz="2400" b="1" dirty="0" err="1" smtClean="0"/>
              <a:t>globally</a:t>
            </a:r>
            <a:r>
              <a:rPr lang="cs-CZ" sz="2400" b="1" dirty="0" smtClean="0"/>
              <a:t> </a:t>
            </a:r>
            <a:r>
              <a:rPr lang="cs-CZ" sz="2400" b="1" dirty="0" err="1" smtClean="0"/>
              <a:t>every</a:t>
            </a:r>
            <a:r>
              <a:rPr lang="cs-CZ" sz="2400" b="1" dirty="0" smtClean="0"/>
              <a:t> second </a:t>
            </a:r>
            <a:r>
              <a:rPr lang="cs-CZ" sz="2400" b="1" dirty="0" err="1" smtClean="0"/>
              <a:t>day</a:t>
            </a:r>
            <a:r>
              <a:rPr lang="cs-CZ" sz="2400" b="1" dirty="0" smtClean="0"/>
              <a:t> </a:t>
            </a:r>
          </a:p>
          <a:p>
            <a:pPr algn="ctr"/>
            <a:r>
              <a:rPr lang="cs-CZ" sz="4000" b="1" dirty="0" smtClean="0"/>
              <a:t>to </a:t>
            </a:r>
            <a:r>
              <a:rPr lang="cs-CZ" sz="4000" b="1" dirty="0" err="1" smtClean="0"/>
              <a:t>install</a:t>
            </a:r>
            <a:r>
              <a:rPr lang="cs-CZ" sz="4000" b="1" dirty="0" smtClean="0"/>
              <a:t> </a:t>
            </a:r>
          </a:p>
          <a:p>
            <a:pPr algn="ctr"/>
            <a:r>
              <a:rPr lang="cs-CZ" sz="4000" b="1" dirty="0" err="1" smtClean="0"/>
              <a:t>one</a:t>
            </a:r>
            <a:r>
              <a:rPr lang="cs-CZ" sz="4000" b="1" dirty="0" smtClean="0"/>
              <a:t> Temelín </a:t>
            </a:r>
            <a:r>
              <a:rPr lang="cs-CZ" sz="4000" b="1" dirty="0" err="1" smtClean="0"/>
              <a:t>reactor</a:t>
            </a:r>
            <a:r>
              <a:rPr lang="cs-CZ" sz="4000" b="1" dirty="0" smtClean="0"/>
              <a:t>!</a:t>
            </a:r>
            <a:endParaRPr lang="cs-CZ" sz="4000" b="1" dirty="0"/>
          </a:p>
        </p:txBody>
      </p:sp>
    </p:spTree>
    <p:extLst>
      <p:ext uri="{BB962C8B-B14F-4D97-AF65-F5344CB8AC3E}">
        <p14:creationId xmlns:p14="http://schemas.microsoft.com/office/powerpoint/2010/main" val="101168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0" y="0"/>
          <a:ext cx="9144000" cy="6537325"/>
        </p:xfrm>
        <a:graphic>
          <a:graphicData uri="http://schemas.openxmlformats.org/presentationml/2006/ole">
            <mc:AlternateContent xmlns:mc="http://schemas.openxmlformats.org/markup-compatibility/2006">
              <mc:Choice xmlns:v="urn:schemas-microsoft-com:vml" Requires="v">
                <p:oleObj spid="_x0000_s15370"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3522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228600" y="174625"/>
          <a:ext cx="8915400" cy="6686550"/>
        </p:xfrm>
        <a:graphic>
          <a:graphicData uri="http://schemas.openxmlformats.org/presentationml/2006/ole">
            <mc:AlternateContent xmlns:mc="http://schemas.openxmlformats.org/markup-compatibility/2006">
              <mc:Choice xmlns:v="urn:schemas-microsoft-com:vml" Requires="v">
                <p:oleObj spid="_x0000_s16394" name="Slide" r:id="rId3" imgW="4572000" imgH="3429000" progId="PowerPoint.Slide.8">
                  <p:embed/>
                </p:oleObj>
              </mc:Choice>
              <mc:Fallback>
                <p:oleObj name="Slide"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4625"/>
                        <a:ext cx="89154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Text Box 3"/>
          <p:cNvSpPr txBox="1">
            <a:spLocks noChangeArrowheads="1"/>
          </p:cNvSpPr>
          <p:nvPr/>
        </p:nvSpPr>
        <p:spPr bwMode="auto">
          <a:xfrm>
            <a:off x="447675" y="4529138"/>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86.1%</a:t>
            </a:r>
          </a:p>
        </p:txBody>
      </p:sp>
      <p:sp>
        <p:nvSpPr>
          <p:cNvPr id="16388" name="Text Box 4"/>
          <p:cNvSpPr txBox="1">
            <a:spLocks noChangeArrowheads="1"/>
          </p:cNvSpPr>
          <p:nvPr/>
        </p:nvSpPr>
        <p:spPr bwMode="auto">
          <a:xfrm>
            <a:off x="5200650" y="4673600"/>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rPr>
              <a:t>79.3%</a:t>
            </a:r>
          </a:p>
        </p:txBody>
      </p:sp>
    </p:spTree>
    <p:extLst>
      <p:ext uri="{BB962C8B-B14F-4D97-AF65-F5344CB8AC3E}">
        <p14:creationId xmlns:p14="http://schemas.microsoft.com/office/powerpoint/2010/main" val="130647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1295400" y="2057400"/>
            <a:ext cx="71650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b="1" dirty="0" smtClean="0"/>
              <a:t>Ministry </a:t>
            </a:r>
            <a:r>
              <a:rPr lang="cs-CZ" sz="3200" b="1" dirty="0" err="1" smtClean="0"/>
              <a:t>of</a:t>
            </a:r>
            <a:r>
              <a:rPr lang="cs-CZ" sz="3200" b="1" dirty="0" smtClean="0"/>
              <a:t> </a:t>
            </a:r>
            <a:r>
              <a:rPr lang="cs-CZ" sz="3200" b="1" dirty="0" err="1" smtClean="0"/>
              <a:t>Fuels</a:t>
            </a:r>
            <a:r>
              <a:rPr lang="cs-CZ" sz="3200" b="1" dirty="0" smtClean="0"/>
              <a:t> and </a:t>
            </a:r>
            <a:r>
              <a:rPr lang="cs-CZ" sz="3200" b="1" dirty="0" err="1" smtClean="0"/>
              <a:t>Energy</a:t>
            </a:r>
            <a:r>
              <a:rPr lang="cs-CZ" sz="3200" b="1" dirty="0" smtClean="0"/>
              <a:t>   (Ministerstvo </a:t>
            </a:r>
            <a:r>
              <a:rPr lang="cs-CZ" sz="3200" b="1" dirty="0"/>
              <a:t>Paliv a </a:t>
            </a:r>
            <a:r>
              <a:rPr lang="cs-CZ" sz="3200" b="1" dirty="0" smtClean="0"/>
              <a:t>Energetiky)</a:t>
            </a:r>
            <a:endParaRPr lang="en-US" sz="3200" b="1" dirty="0"/>
          </a:p>
        </p:txBody>
      </p:sp>
      <p:sp>
        <p:nvSpPr>
          <p:cNvPr id="2" name="TextBox 1"/>
          <p:cNvSpPr txBox="1"/>
          <p:nvPr/>
        </p:nvSpPr>
        <p:spPr>
          <a:xfrm>
            <a:off x="271878" y="1052736"/>
            <a:ext cx="10588970" cy="7971413"/>
          </a:xfrm>
          <a:prstGeom prst="rect">
            <a:avLst/>
          </a:prstGeom>
          <a:noFill/>
        </p:spPr>
        <p:txBody>
          <a:bodyPr wrap="square" rtlCol="0">
            <a:spAutoFit/>
          </a:bodyPr>
          <a:lstStyle/>
          <a:p>
            <a:r>
              <a:rPr lang="cs-CZ" sz="3200" b="1" dirty="0" err="1" smtClean="0"/>
              <a:t>Until</a:t>
            </a:r>
            <a:r>
              <a:rPr lang="cs-CZ" sz="3200" b="1" dirty="0" smtClean="0"/>
              <a:t> </a:t>
            </a:r>
            <a:r>
              <a:rPr lang="cs-CZ" sz="3200" b="1" dirty="0" err="1" smtClean="0"/>
              <a:t>approximately</a:t>
            </a:r>
            <a:r>
              <a:rPr lang="cs-CZ" sz="3200" b="1" dirty="0" smtClean="0"/>
              <a:t> 1990-91 </a:t>
            </a:r>
          </a:p>
          <a:p>
            <a:r>
              <a:rPr lang="cs-CZ" sz="3200" b="1" dirty="0" smtClean="0"/>
              <a:t>in </a:t>
            </a:r>
            <a:r>
              <a:rPr lang="cs-CZ" sz="3200" b="1" dirty="0" err="1" smtClean="0"/>
              <a:t>Czechoslovakia</a:t>
            </a:r>
            <a:r>
              <a:rPr lang="cs-CZ" sz="3200" b="1" dirty="0" smtClean="0"/>
              <a:t> </a:t>
            </a:r>
            <a:r>
              <a:rPr lang="cs-CZ" sz="3200" b="1" dirty="0" err="1" smtClean="0"/>
              <a:t>existed</a:t>
            </a:r>
            <a:r>
              <a:rPr lang="cs-CZ" sz="3200" b="1" dirty="0" smtClean="0"/>
              <a:t>                </a:t>
            </a:r>
          </a:p>
          <a:p>
            <a:endParaRPr lang="cs-CZ" sz="3200" b="1" dirty="0"/>
          </a:p>
          <a:p>
            <a:endParaRPr lang="cs-CZ" sz="3200" b="1" dirty="0" smtClean="0"/>
          </a:p>
          <a:p>
            <a:endParaRPr lang="cs-CZ" sz="3200" b="1" dirty="0" smtClean="0"/>
          </a:p>
          <a:p>
            <a:r>
              <a:rPr lang="cs-CZ" sz="3200" b="1" dirty="0" smtClean="0"/>
              <a:t>At </a:t>
            </a:r>
            <a:r>
              <a:rPr lang="cs-CZ" sz="3200" b="1" dirty="0" err="1" smtClean="0"/>
              <a:t>that</a:t>
            </a:r>
            <a:r>
              <a:rPr lang="cs-CZ" sz="3200" b="1" dirty="0" smtClean="0"/>
              <a:t> </a:t>
            </a:r>
            <a:r>
              <a:rPr lang="cs-CZ" sz="3200" b="1" dirty="0" err="1" smtClean="0"/>
              <a:t>time</a:t>
            </a:r>
            <a:r>
              <a:rPr lang="cs-CZ" sz="3200" b="1" dirty="0" smtClean="0"/>
              <a:t> </a:t>
            </a:r>
            <a:r>
              <a:rPr lang="cs-CZ" sz="3200" b="1" dirty="0" err="1" smtClean="0"/>
              <a:t>it</a:t>
            </a:r>
            <a:r>
              <a:rPr lang="cs-CZ" sz="3200" b="1" dirty="0" smtClean="0"/>
              <a:t> </a:t>
            </a:r>
            <a:r>
              <a:rPr lang="cs-CZ" sz="3200" b="1" dirty="0" err="1" smtClean="0"/>
              <a:t>was</a:t>
            </a:r>
            <a:r>
              <a:rPr lang="cs-CZ" sz="3200" b="1" dirty="0" smtClean="0"/>
              <a:t> plenty </a:t>
            </a:r>
            <a:r>
              <a:rPr lang="cs-CZ" sz="3200" b="1" dirty="0" err="1" smtClean="0"/>
              <a:t>of</a:t>
            </a:r>
            <a:r>
              <a:rPr lang="cs-CZ" sz="3200" b="1" dirty="0" smtClean="0"/>
              <a:t>  </a:t>
            </a:r>
            <a:r>
              <a:rPr lang="cs-CZ" sz="3200" b="1" dirty="0" err="1" smtClean="0"/>
              <a:t>cheap</a:t>
            </a:r>
            <a:r>
              <a:rPr lang="cs-CZ" sz="3200" b="1" dirty="0" smtClean="0"/>
              <a:t> </a:t>
            </a:r>
            <a:r>
              <a:rPr lang="cs-CZ" sz="3200" b="1" dirty="0" err="1" smtClean="0"/>
              <a:t>energy</a:t>
            </a:r>
            <a:r>
              <a:rPr lang="cs-CZ" sz="3200" b="1" dirty="0" smtClean="0"/>
              <a:t>. </a:t>
            </a:r>
          </a:p>
          <a:p>
            <a:r>
              <a:rPr lang="cs-CZ" sz="3200" b="1" dirty="0" err="1" smtClean="0"/>
              <a:t>When</a:t>
            </a:r>
            <a:r>
              <a:rPr lang="cs-CZ" sz="3200" b="1" dirty="0" smtClean="0"/>
              <a:t> </a:t>
            </a:r>
            <a:r>
              <a:rPr lang="cs-CZ" sz="3200" b="1" dirty="0" err="1" smtClean="0"/>
              <a:t>energy</a:t>
            </a:r>
            <a:r>
              <a:rPr lang="cs-CZ" sz="3200" b="1" dirty="0" smtClean="0"/>
              <a:t> </a:t>
            </a:r>
            <a:r>
              <a:rPr lang="cs-CZ" sz="3200" b="1" dirty="0" err="1" smtClean="0"/>
              <a:t>started</a:t>
            </a:r>
            <a:r>
              <a:rPr lang="cs-CZ" sz="3200" b="1" dirty="0" smtClean="0"/>
              <a:t> to </a:t>
            </a:r>
            <a:r>
              <a:rPr lang="cs-CZ" sz="3200" b="1" dirty="0" err="1" smtClean="0"/>
              <a:t>be</a:t>
            </a:r>
            <a:r>
              <a:rPr lang="cs-CZ" sz="3200" b="1" dirty="0" smtClean="0"/>
              <a:t> </a:t>
            </a:r>
            <a:r>
              <a:rPr lang="cs-CZ" sz="3200" b="1" dirty="0" err="1" smtClean="0"/>
              <a:t>expensive</a:t>
            </a:r>
            <a:r>
              <a:rPr lang="cs-CZ" sz="3200" b="1" dirty="0" smtClean="0"/>
              <a:t> and </a:t>
            </a:r>
          </a:p>
          <a:p>
            <a:r>
              <a:rPr lang="cs-CZ" sz="3200" b="1" dirty="0" err="1" smtClean="0"/>
              <a:t>its</a:t>
            </a:r>
            <a:r>
              <a:rPr lang="cs-CZ" sz="3200" b="1" dirty="0" smtClean="0"/>
              <a:t> </a:t>
            </a:r>
            <a:r>
              <a:rPr lang="cs-CZ" sz="3200" b="1" dirty="0" err="1" smtClean="0"/>
              <a:t>supplies</a:t>
            </a:r>
            <a:r>
              <a:rPr lang="cs-CZ" sz="3200" b="1" dirty="0" smtClean="0"/>
              <a:t>  more </a:t>
            </a:r>
            <a:r>
              <a:rPr lang="cs-CZ" sz="3200" b="1" dirty="0" err="1" smtClean="0"/>
              <a:t>problematic</a:t>
            </a:r>
            <a:r>
              <a:rPr lang="cs-CZ" sz="3200" b="1" dirty="0" smtClean="0"/>
              <a:t>,</a:t>
            </a:r>
          </a:p>
          <a:p>
            <a:r>
              <a:rPr lang="cs-CZ" sz="3200" b="1" dirty="0" err="1" smtClean="0"/>
              <a:t>the</a:t>
            </a:r>
            <a:r>
              <a:rPr lang="cs-CZ" sz="3200" b="1" dirty="0" smtClean="0"/>
              <a:t> Czech </a:t>
            </a:r>
            <a:r>
              <a:rPr lang="cs-CZ" sz="3200" b="1" dirty="0" err="1" smtClean="0"/>
              <a:t>politicians</a:t>
            </a:r>
            <a:r>
              <a:rPr lang="cs-CZ" sz="3200" b="1" dirty="0" smtClean="0"/>
              <a:t>  </a:t>
            </a:r>
            <a:r>
              <a:rPr lang="cs-CZ" sz="3200" b="1" dirty="0" err="1" smtClean="0"/>
              <a:t>structured</a:t>
            </a:r>
            <a:r>
              <a:rPr lang="cs-CZ" sz="3200" b="1" dirty="0" smtClean="0"/>
              <a:t> </a:t>
            </a:r>
            <a:r>
              <a:rPr lang="cs-CZ" sz="3200" b="1" dirty="0" err="1" smtClean="0"/>
              <a:t>over</a:t>
            </a:r>
            <a:r>
              <a:rPr lang="cs-CZ" sz="3200" b="1" dirty="0" smtClean="0"/>
              <a:t> </a:t>
            </a:r>
            <a:r>
              <a:rPr lang="cs-CZ" sz="3200" b="1" dirty="0" err="1" smtClean="0"/>
              <a:t>the</a:t>
            </a:r>
            <a:endParaRPr lang="cs-CZ" sz="3200" b="1" dirty="0" smtClean="0"/>
          </a:p>
          <a:p>
            <a:r>
              <a:rPr lang="cs-CZ" sz="3200" b="1" dirty="0" err="1" smtClean="0"/>
              <a:t>Government</a:t>
            </a:r>
            <a:r>
              <a:rPr lang="cs-CZ" sz="3200" b="1" dirty="0" smtClean="0"/>
              <a:t>  and </a:t>
            </a:r>
            <a:r>
              <a:rPr lang="cs-CZ" sz="3200" b="1" dirty="0" err="1" smtClean="0"/>
              <a:t>Energy</a:t>
            </a:r>
            <a:r>
              <a:rPr lang="cs-CZ" sz="3200" b="1" dirty="0" smtClean="0"/>
              <a:t> </a:t>
            </a:r>
            <a:r>
              <a:rPr lang="cs-CZ" sz="3200" b="1" dirty="0" err="1" smtClean="0"/>
              <a:t>is</a:t>
            </a:r>
            <a:r>
              <a:rPr lang="cs-CZ" sz="3200" b="1" dirty="0" smtClean="0"/>
              <a:t> </a:t>
            </a:r>
            <a:r>
              <a:rPr lang="cs-CZ" sz="3200" b="1" dirty="0" err="1" smtClean="0"/>
              <a:t>today</a:t>
            </a:r>
            <a:r>
              <a:rPr lang="cs-CZ" sz="3200" b="1" dirty="0" smtClean="0"/>
              <a:t> </a:t>
            </a:r>
            <a:r>
              <a:rPr lang="cs-CZ" sz="3200" b="1" dirty="0" err="1" smtClean="0"/>
              <a:t>only</a:t>
            </a:r>
            <a:r>
              <a:rPr lang="cs-CZ" sz="3200" b="1" dirty="0" smtClean="0"/>
              <a:t> </a:t>
            </a:r>
            <a:r>
              <a:rPr lang="cs-CZ" sz="3200" b="1" dirty="0" err="1" smtClean="0"/>
              <a:t>one</a:t>
            </a:r>
            <a:r>
              <a:rPr lang="cs-CZ" sz="3200" b="1" dirty="0" smtClean="0"/>
              <a:t> </a:t>
            </a:r>
          </a:p>
          <a:p>
            <a:r>
              <a:rPr lang="cs-CZ" sz="3200" b="1" dirty="0" smtClean="0"/>
              <a:t>Department in </a:t>
            </a:r>
            <a:r>
              <a:rPr lang="cs-CZ" sz="3200" b="1" dirty="0" err="1" smtClean="0"/>
              <a:t>the</a:t>
            </a:r>
            <a:r>
              <a:rPr lang="cs-CZ" sz="3200" b="1" dirty="0" smtClean="0"/>
              <a:t> Ministry </a:t>
            </a:r>
            <a:r>
              <a:rPr lang="cs-CZ" sz="3200" b="1" dirty="0" err="1" smtClean="0"/>
              <a:t>of</a:t>
            </a:r>
            <a:r>
              <a:rPr lang="cs-CZ" sz="3200" b="1" dirty="0" smtClean="0"/>
              <a:t> </a:t>
            </a:r>
            <a:r>
              <a:rPr lang="cs-CZ" sz="3200" b="1" dirty="0" err="1" smtClean="0"/>
              <a:t>Industry</a:t>
            </a:r>
            <a:r>
              <a:rPr lang="cs-CZ" sz="3200" b="1" dirty="0" smtClean="0"/>
              <a:t> and </a:t>
            </a:r>
            <a:r>
              <a:rPr lang="cs-CZ" sz="3200" b="1" dirty="0" err="1" smtClean="0"/>
              <a:t>Trade</a:t>
            </a:r>
            <a:r>
              <a:rPr lang="cs-CZ" sz="3200" b="1" dirty="0" smtClean="0"/>
              <a:t>(!). </a:t>
            </a:r>
          </a:p>
          <a:p>
            <a:endParaRPr lang="cs-CZ" sz="3200" b="1" dirty="0" smtClean="0"/>
          </a:p>
          <a:p>
            <a:endParaRPr lang="cs-CZ" sz="3200" b="1" dirty="0"/>
          </a:p>
          <a:p>
            <a:r>
              <a:rPr lang="cs-CZ" sz="3200" b="1" dirty="0" smtClean="0"/>
              <a:t>  </a:t>
            </a:r>
          </a:p>
          <a:p>
            <a:endParaRPr lang="cs-CZ" sz="3200" b="1" dirty="0" smtClean="0"/>
          </a:p>
          <a:p>
            <a:endParaRPr lang="cs-CZ" sz="3200" b="1" dirty="0"/>
          </a:p>
        </p:txBody>
      </p:sp>
    </p:spTree>
    <p:extLst>
      <p:ext uri="{BB962C8B-B14F-4D97-AF65-F5344CB8AC3E}">
        <p14:creationId xmlns:p14="http://schemas.microsoft.com/office/powerpoint/2010/main" val="467921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28600" y="0"/>
          <a:ext cx="8915400" cy="6619875"/>
        </p:xfrm>
        <a:graphic>
          <a:graphicData uri="http://schemas.openxmlformats.org/presentationml/2006/ole">
            <mc:AlternateContent xmlns:mc="http://schemas.openxmlformats.org/markup-compatibility/2006">
              <mc:Choice xmlns:v="urn:schemas-microsoft-com:vml" Requires="v">
                <p:oleObj spid="_x0000_s17418"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915400" cy="6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9216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0" y="320675"/>
          <a:ext cx="9144000" cy="6216650"/>
        </p:xfrm>
        <a:graphic>
          <a:graphicData uri="http://schemas.openxmlformats.org/presentationml/2006/ole">
            <mc:AlternateContent xmlns:mc="http://schemas.openxmlformats.org/markup-compatibility/2006">
              <mc:Choice xmlns:v="urn:schemas-microsoft-com:vml" Requires="v">
                <p:oleObj spid="_x0000_s18442"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675"/>
                        <a:ext cx="9144000" cy="62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3666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0" y="0"/>
          <a:ext cx="9144000" cy="6537325"/>
        </p:xfrm>
        <a:graphic>
          <a:graphicData uri="http://schemas.openxmlformats.org/presentationml/2006/ole">
            <mc:AlternateContent xmlns:mc="http://schemas.openxmlformats.org/markup-compatibility/2006">
              <mc:Choice xmlns:v="urn:schemas-microsoft-com:vml" Requires="v">
                <p:oleObj spid="_x0000_s19466"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90456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0" y="0"/>
          <a:ext cx="9144000" cy="6365875"/>
        </p:xfrm>
        <a:graphic>
          <a:graphicData uri="http://schemas.openxmlformats.org/presentationml/2006/ole">
            <mc:AlternateContent xmlns:mc="http://schemas.openxmlformats.org/markup-compatibility/2006">
              <mc:Choice xmlns:v="urn:schemas-microsoft-com:vml" Requires="v">
                <p:oleObj spid="_x0000_s20490"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6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69155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19200"/>
            <a:ext cx="9144000" cy="923330"/>
          </a:xfrm>
          <a:prstGeom prst="rect">
            <a:avLst/>
          </a:prstGeom>
          <a:noFill/>
        </p:spPr>
        <p:txBody>
          <a:bodyPr>
            <a:spAutoFit/>
          </a:bodyPr>
          <a:lstStyle/>
          <a:p>
            <a:pPr algn="ctr" fontAlgn="auto">
              <a:spcBef>
                <a:spcPts val="0"/>
              </a:spcBef>
              <a:spcAft>
                <a:spcPts val="0"/>
              </a:spcAft>
              <a:defRPr/>
            </a:pPr>
            <a:r>
              <a:rPr lang="cs-CZ"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SEVEN LARGEST ENERGY SINS?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3" name="Rectangle 2"/>
          <p:cNvSpPr/>
          <p:nvPr/>
        </p:nvSpPr>
        <p:spPr>
          <a:xfrm>
            <a:off x="685801" y="2967335"/>
            <a:ext cx="7924799" cy="175432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cs-CZ"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SEDM NEJVĚTŠÍCH </a:t>
            </a:r>
          </a:p>
          <a:p>
            <a:pPr algn="ctr" fontAlgn="auto">
              <a:spcBef>
                <a:spcPts val="0"/>
              </a:spcBef>
              <a:spcAft>
                <a:spcPts val="0"/>
              </a:spcAft>
              <a:defRPr/>
            </a:pPr>
            <a:r>
              <a:rPr lang="cs-CZ" sz="5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ENERGETICKÝCH HŘÍCHŮ?</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Tree>
    <p:extLst>
      <p:ext uri="{BB962C8B-B14F-4D97-AF65-F5344CB8AC3E}">
        <p14:creationId xmlns:p14="http://schemas.microsoft.com/office/powerpoint/2010/main" val="3915197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340767"/>
            <a:ext cx="59642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022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2051050" y="1487488"/>
            <a:ext cx="5184775" cy="1098550"/>
          </a:xfrm>
          <a:prstGeom prst="rect">
            <a:avLst/>
          </a:prstGeom>
          <a:noFill/>
          <a:ln w="9525">
            <a:noFill/>
            <a:miter lim="800000"/>
            <a:headEnd/>
            <a:tailEnd/>
          </a:ln>
          <a:effectLst/>
        </p:spPr>
        <p:txBody>
          <a:bodyPr>
            <a:spAutoFit/>
          </a:bodyPr>
          <a:lstStyle/>
          <a:p>
            <a:pPr fontAlgn="auto">
              <a:spcBef>
                <a:spcPts val="0"/>
              </a:spcBef>
              <a:spcAft>
                <a:spcPts val="0"/>
              </a:spcAft>
              <a:defRPr/>
            </a:pPr>
            <a:r>
              <a:rPr lang="cs-CZ" sz="6600" b="1">
                <a:solidFill>
                  <a:srgbClr val="FF0066"/>
                </a:solidFill>
                <a:effectLst>
                  <a:outerShdw blurRad="38100" dist="38100" dir="2700000" algn="tl">
                    <a:srgbClr val="000000"/>
                  </a:outerShdw>
                </a:effectLst>
                <a:latin typeface="+mn-lt"/>
              </a:rPr>
              <a:t>Renewables</a:t>
            </a:r>
            <a:endParaRPr lang="en-US" sz="6600" b="1">
              <a:solidFill>
                <a:srgbClr val="FF0066"/>
              </a:solidFill>
              <a:effectLst>
                <a:outerShdw blurRad="38100" dist="38100" dir="2700000" algn="tl">
                  <a:srgbClr val="000000"/>
                </a:outerShdw>
              </a:effectLst>
              <a:latin typeface="+mn-lt"/>
            </a:endParaRPr>
          </a:p>
        </p:txBody>
      </p:sp>
      <p:sp>
        <p:nvSpPr>
          <p:cNvPr id="55299" name="Text Box 5"/>
          <p:cNvSpPr txBox="1">
            <a:spLocks noChangeArrowheads="1"/>
          </p:cNvSpPr>
          <p:nvPr/>
        </p:nvSpPr>
        <p:spPr bwMode="auto">
          <a:xfrm>
            <a:off x="2051050" y="2944813"/>
            <a:ext cx="468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2400" b="1">
                <a:solidFill>
                  <a:srgbClr val="FF0066"/>
                </a:solidFill>
                <a:latin typeface="Calibri" pitchFamily="34" charset="0"/>
              </a:rPr>
              <a:t>Be carefull with prognoses!</a:t>
            </a:r>
            <a:endParaRPr lang="en-US" sz="2400" b="1">
              <a:solidFill>
                <a:srgbClr val="FF0066"/>
              </a:solidFill>
              <a:latin typeface="Calibri" pitchFamily="34" charset="0"/>
            </a:endParaRPr>
          </a:p>
        </p:txBody>
      </p:sp>
    </p:spTree>
    <p:extLst>
      <p:ext uri="{BB962C8B-B14F-4D97-AF65-F5344CB8AC3E}">
        <p14:creationId xmlns:p14="http://schemas.microsoft.com/office/powerpoint/2010/main" val="715897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0" y="0"/>
          <a:ext cx="9144000" cy="6537325"/>
        </p:xfrm>
        <a:graphic>
          <a:graphicData uri="http://schemas.openxmlformats.org/presentationml/2006/ole">
            <mc:AlternateContent xmlns:mc="http://schemas.openxmlformats.org/markup-compatibility/2006">
              <mc:Choice xmlns:v="urn:schemas-microsoft-com:vml" Requires="v">
                <p:oleObj spid="_x0000_s21514"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7422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0" y="0"/>
          <a:ext cx="9144000" cy="6216650"/>
        </p:xfrm>
        <a:graphic>
          <a:graphicData uri="http://schemas.openxmlformats.org/presentationml/2006/ole">
            <mc:AlternateContent xmlns:mc="http://schemas.openxmlformats.org/markup-compatibility/2006">
              <mc:Choice xmlns:v="urn:schemas-microsoft-com:vml" Requires="v">
                <p:oleObj spid="_x0000_s22538" name="Presentation" r:id="rId3" imgW="5385600" imgH="3663000" progId="HGW.Pres.4">
                  <p:embed/>
                </p:oleObj>
              </mc:Choice>
              <mc:Fallback>
                <p:oleObj name="Presentation" r:id="rId3" imgW="5385600" imgH="3663000" progId="HGW.Pres.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2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509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875305" cy="2123658"/>
          </a:xfrm>
          <a:prstGeom prst="rect">
            <a:avLst/>
          </a:prstGeom>
          <a:noFill/>
        </p:spPr>
        <p:txBody>
          <a:bodyPr wrap="square" rtlCol="0">
            <a:spAutoFit/>
          </a:bodyPr>
          <a:lstStyle/>
          <a:p>
            <a:r>
              <a:rPr lang="cs-CZ" sz="4400" b="1" dirty="0" err="1" smtClean="0">
                <a:effectLst>
                  <a:outerShdw blurRad="38100" dist="38100" dir="2700000" algn="tl">
                    <a:srgbClr val="000000">
                      <a:alpha val="43137"/>
                    </a:srgbClr>
                  </a:outerShdw>
                </a:effectLst>
              </a:rPr>
              <a:t>Sweden‘s</a:t>
            </a:r>
            <a:r>
              <a:rPr lang="cs-CZ" sz="4400" b="1" dirty="0" smtClean="0">
                <a:effectLst>
                  <a:outerShdw blurRad="38100" dist="38100" dir="2700000" algn="tl">
                    <a:srgbClr val="000000">
                      <a:alpha val="43137"/>
                    </a:srgbClr>
                  </a:outerShdw>
                </a:effectLst>
              </a:rPr>
              <a:t> direct </a:t>
            </a:r>
            <a:r>
              <a:rPr lang="cs-CZ" sz="4400" b="1" dirty="0" err="1" smtClean="0">
                <a:effectLst>
                  <a:outerShdw blurRad="38100" dist="38100" dir="2700000" algn="tl">
                    <a:srgbClr val="000000">
                      <a:alpha val="43137"/>
                    </a:srgbClr>
                  </a:outerShdw>
                </a:effectLst>
              </a:rPr>
              <a:t>zick-zack</a:t>
            </a:r>
            <a:r>
              <a:rPr lang="cs-CZ" sz="4400" b="1" dirty="0" smtClean="0">
                <a:effectLst>
                  <a:outerShdw blurRad="38100" dist="38100" dir="2700000" algn="tl">
                    <a:srgbClr val="000000">
                      <a:alpha val="43137"/>
                    </a:srgbClr>
                  </a:outerShdw>
                </a:effectLst>
              </a:rPr>
              <a:t> </a:t>
            </a:r>
            <a:r>
              <a:rPr lang="cs-CZ" sz="4400" b="1" dirty="0" err="1" smtClean="0">
                <a:effectLst>
                  <a:outerShdw blurRad="38100" dist="38100" dir="2700000" algn="tl">
                    <a:srgbClr val="000000">
                      <a:alpha val="43137"/>
                    </a:srgbClr>
                  </a:outerShdw>
                </a:effectLst>
              </a:rPr>
              <a:t>road</a:t>
            </a:r>
            <a:r>
              <a:rPr lang="cs-CZ" sz="4400" b="1" dirty="0" smtClean="0">
                <a:effectLst>
                  <a:outerShdw blurRad="38100" dist="38100" dir="2700000" algn="tl">
                    <a:srgbClr val="000000">
                      <a:alpha val="43137"/>
                    </a:srgbClr>
                  </a:outerShdw>
                </a:effectLst>
              </a:rPr>
              <a:t> </a:t>
            </a:r>
          </a:p>
          <a:p>
            <a:r>
              <a:rPr lang="cs-CZ" sz="4400" b="1" dirty="0" smtClean="0">
                <a:effectLst>
                  <a:outerShdw blurRad="38100" dist="38100" dir="2700000" algn="tl">
                    <a:srgbClr val="000000">
                      <a:alpha val="43137"/>
                    </a:srgbClr>
                  </a:outerShdw>
                </a:effectLst>
              </a:rPr>
              <a:t>to a radiant, </a:t>
            </a:r>
            <a:r>
              <a:rPr lang="cs-CZ" sz="4400" b="1" dirty="0" err="1" smtClean="0">
                <a:effectLst>
                  <a:outerShdw blurRad="38100" dist="38100" dir="2700000" algn="tl">
                    <a:srgbClr val="000000">
                      <a:alpha val="43137"/>
                    </a:srgbClr>
                  </a:outerShdw>
                </a:effectLst>
              </a:rPr>
              <a:t>problemless</a:t>
            </a:r>
            <a:r>
              <a:rPr lang="cs-CZ" sz="4400" b="1" dirty="0" smtClean="0">
                <a:effectLst>
                  <a:outerShdw blurRad="38100" dist="38100" dir="2700000" algn="tl">
                    <a:srgbClr val="000000">
                      <a:alpha val="43137"/>
                    </a:srgbClr>
                  </a:outerShdw>
                </a:effectLst>
              </a:rPr>
              <a:t>, </a:t>
            </a:r>
          </a:p>
          <a:p>
            <a:r>
              <a:rPr lang="cs-CZ" sz="4400" b="1" dirty="0" smtClean="0">
                <a:effectLst>
                  <a:outerShdw blurRad="38100" dist="38100" dir="2700000" algn="tl">
                    <a:srgbClr val="000000">
                      <a:alpha val="43137"/>
                    </a:srgbClr>
                  </a:outerShdw>
                </a:effectLst>
              </a:rPr>
              <a:t>ENERGY </a:t>
            </a:r>
            <a:r>
              <a:rPr lang="cs-CZ" sz="4400" b="1" dirty="0" err="1" smtClean="0">
                <a:effectLst>
                  <a:outerShdw blurRad="38100" dist="38100" dir="2700000" algn="tl">
                    <a:srgbClr val="000000">
                      <a:alpha val="43137"/>
                    </a:srgbClr>
                  </a:outerShdw>
                </a:effectLst>
              </a:rPr>
              <a:t>future</a:t>
            </a:r>
            <a:r>
              <a:rPr lang="cs-CZ" sz="4400" b="1" dirty="0" smtClean="0">
                <a:effectLst>
                  <a:outerShdw blurRad="38100" dist="38100" dir="2700000" algn="tl">
                    <a:srgbClr val="000000">
                      <a:alpha val="43137"/>
                    </a:srgbClr>
                  </a:outerShdw>
                </a:effectLst>
              </a:rPr>
              <a:t>:</a:t>
            </a:r>
            <a:endParaRPr lang="cs-CZ"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395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679700" y="595313"/>
            <a:ext cx="42529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8000" b="1">
                <a:latin typeface="Calibri" pitchFamily="34" charset="0"/>
              </a:rPr>
              <a:t>4 years</a:t>
            </a:r>
          </a:p>
          <a:p>
            <a:pPr eaLnBrk="1" hangingPunct="1"/>
            <a:r>
              <a:rPr lang="cs-CZ" sz="8000" b="1">
                <a:latin typeface="Calibri" pitchFamily="34" charset="0"/>
              </a:rPr>
              <a:t>versus</a:t>
            </a:r>
          </a:p>
          <a:p>
            <a:pPr eaLnBrk="1" hangingPunct="1"/>
            <a:r>
              <a:rPr lang="cs-CZ" sz="8000" b="1">
                <a:latin typeface="Calibri" pitchFamily="34" charset="0"/>
              </a:rPr>
              <a:t>40 years</a:t>
            </a:r>
            <a:endParaRPr lang="en-US" sz="8000" b="1">
              <a:latin typeface="Calibri" pitchFamily="34" charset="0"/>
            </a:endParaRPr>
          </a:p>
        </p:txBody>
      </p:sp>
    </p:spTree>
    <p:extLst>
      <p:ext uri="{BB962C8B-B14F-4D97-AF65-F5344CB8AC3E}">
        <p14:creationId xmlns:p14="http://schemas.microsoft.com/office/powerpoint/2010/main" val="323488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115689"/>
            <a:ext cx="7492186" cy="6093976"/>
          </a:xfrm>
          <a:prstGeom prst="rect">
            <a:avLst/>
          </a:prstGeom>
          <a:noFill/>
        </p:spPr>
        <p:txBody>
          <a:bodyPr wrap="square" rtlCol="0">
            <a:spAutoFit/>
          </a:bodyPr>
          <a:lstStyle/>
          <a:p>
            <a:pPr algn="ctr"/>
            <a:r>
              <a:rPr lang="en-US" sz="4800" b="1" dirty="0" smtClean="0">
                <a:effectLst>
                  <a:outerShdw blurRad="38100" dist="38100" dir="2700000" algn="tl">
                    <a:srgbClr val="000000">
                      <a:alpha val="43137"/>
                    </a:srgbClr>
                  </a:outerShdw>
                </a:effectLst>
              </a:rPr>
              <a:t>Sweden</a:t>
            </a:r>
          </a:p>
          <a:p>
            <a:r>
              <a:rPr lang="en-US" b="1" dirty="0" smtClean="0"/>
              <a:t>Sixties, seventies		developing and building 12 nuclear reactors</a:t>
            </a:r>
          </a:p>
          <a:p>
            <a:r>
              <a:rPr lang="en-US" b="1" dirty="0" smtClean="0"/>
              <a:t>			and by now ready and accepted system </a:t>
            </a:r>
          </a:p>
          <a:p>
            <a:r>
              <a:rPr lang="en-US" b="1" dirty="0" smtClean="0"/>
              <a:t>			for deposition of nuclear waste.</a:t>
            </a:r>
          </a:p>
          <a:p>
            <a:r>
              <a:rPr lang="en-US" b="1" dirty="0" smtClean="0"/>
              <a:t>			 Sweden NPP produces app 45%  of electricity</a:t>
            </a:r>
          </a:p>
          <a:p>
            <a:r>
              <a:rPr lang="en-US" b="1" dirty="0" smtClean="0"/>
              <a:t>Seventies, eighties		Referendum (1978), Decision od the Swedish 			</a:t>
            </a:r>
            <a:r>
              <a:rPr lang="en-US" b="1" dirty="0" err="1" smtClean="0"/>
              <a:t>Riksdag</a:t>
            </a:r>
            <a:r>
              <a:rPr lang="en-US" b="1" dirty="0" smtClean="0"/>
              <a:t> (1982) to phase out NP by 2010</a:t>
            </a:r>
          </a:p>
          <a:p>
            <a:r>
              <a:rPr lang="en-US" b="1" dirty="0" smtClean="0"/>
              <a:t>2000 (around)		Closing down to smallest and oldest NPP</a:t>
            </a:r>
          </a:p>
          <a:p>
            <a:r>
              <a:rPr lang="en-US" b="1" dirty="0" smtClean="0"/>
              <a:t>			</a:t>
            </a:r>
            <a:r>
              <a:rPr lang="en-US" b="1" dirty="0" err="1" smtClean="0"/>
              <a:t>Barsebäck</a:t>
            </a:r>
            <a:r>
              <a:rPr lang="en-US" b="1" dirty="0" smtClean="0"/>
              <a:t> I and II</a:t>
            </a:r>
          </a:p>
          <a:p>
            <a:r>
              <a:rPr lang="en-US" b="1" dirty="0" smtClean="0"/>
              <a:t>2001 (starting		Power (effect) of the remaining 10 NPP was </a:t>
            </a:r>
          </a:p>
          <a:p>
            <a:r>
              <a:rPr lang="en-US" b="1" dirty="0" smtClean="0"/>
              <a:t>			gradually increased to replace the </a:t>
            </a:r>
            <a:r>
              <a:rPr lang="en-US" b="1" dirty="0" err="1" smtClean="0"/>
              <a:t>Barsebäck</a:t>
            </a:r>
            <a:endParaRPr lang="en-US" b="1" dirty="0" smtClean="0"/>
          </a:p>
          <a:p>
            <a:r>
              <a:rPr lang="en-US" b="1" dirty="0" smtClean="0"/>
              <a:t>			electricity production   		</a:t>
            </a:r>
          </a:p>
          <a:p>
            <a:pPr marL="342900" indent="-342900">
              <a:buAutoNum type="arabicPlain" startAt="2009"/>
            </a:pPr>
            <a:r>
              <a:rPr lang="en-US" b="1" dirty="0" smtClean="0"/>
              <a:t>			Sweden is using the same 45% of nuclear as			by the beginning of 80-ies. Swedish </a:t>
            </a:r>
            <a:r>
              <a:rPr lang="en-US" b="1" dirty="0" err="1" smtClean="0"/>
              <a:t>Riksdag</a:t>
            </a:r>
            <a:r>
              <a:rPr lang="en-US" b="1" dirty="0" smtClean="0"/>
              <a:t>  			changed the law: NPP are allowed to be 			operated indefinitely and new ones are allowed</a:t>
            </a:r>
          </a:p>
          <a:p>
            <a:r>
              <a:rPr lang="en-US" b="1" dirty="0" smtClean="0"/>
              <a:t>			to </a:t>
            </a:r>
            <a:r>
              <a:rPr lang="en-US" b="1" dirty="0" err="1" smtClean="0"/>
              <a:t>bu</a:t>
            </a:r>
            <a:r>
              <a:rPr lang="en-US" b="1" dirty="0" smtClean="0"/>
              <a:t> built!</a:t>
            </a:r>
          </a:p>
          <a:p>
            <a:pPr marL="342900" indent="-342900">
              <a:buAutoNum type="arabicPlain" startAt="2009"/>
            </a:pPr>
            <a:endParaRPr lang="en-US" b="1" dirty="0" smtClean="0"/>
          </a:p>
          <a:p>
            <a:r>
              <a:rPr lang="en-US" b="1" dirty="0" smtClean="0"/>
              <a:t>		</a:t>
            </a:r>
          </a:p>
          <a:p>
            <a:endParaRPr lang="en-US" b="1" dirty="0"/>
          </a:p>
        </p:txBody>
      </p:sp>
    </p:spTree>
    <p:extLst>
      <p:ext uri="{BB962C8B-B14F-4D97-AF65-F5344CB8AC3E}">
        <p14:creationId xmlns:p14="http://schemas.microsoft.com/office/powerpoint/2010/main" val="201302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pPr eaLnBrk="1" hangingPunct="1"/>
            <a:r>
              <a:rPr lang="cs-CZ" b="1" dirty="0" err="1" smtClean="0"/>
              <a:t>European</a:t>
            </a:r>
            <a:r>
              <a:rPr lang="cs-CZ" b="1" dirty="0" smtClean="0"/>
              <a:t> Union -27</a:t>
            </a:r>
            <a:endParaRPr lang="en-US" b="1" dirty="0" smtClean="0"/>
          </a:p>
        </p:txBody>
      </p:sp>
      <p:sp>
        <p:nvSpPr>
          <p:cNvPr id="76803" name="Rectangle 3"/>
          <p:cNvSpPr>
            <a:spLocks noGrp="1" noChangeArrowheads="1"/>
          </p:cNvSpPr>
          <p:nvPr>
            <p:ph type="body" idx="4294967295"/>
          </p:nvPr>
        </p:nvSpPr>
        <p:spPr/>
        <p:txBody>
          <a:bodyPr>
            <a:normAutofit/>
          </a:bodyPr>
          <a:lstStyle/>
          <a:p>
            <a:pPr eaLnBrk="1" hangingPunct="1">
              <a:lnSpc>
                <a:spcPct val="90000"/>
              </a:lnSpc>
            </a:pPr>
            <a:r>
              <a:rPr lang="cs-CZ" b="1" dirty="0" smtClean="0"/>
              <a:t>16</a:t>
            </a:r>
            <a:r>
              <a:rPr lang="cs-CZ" sz="2800" b="1" dirty="0" smtClean="0"/>
              <a:t> </a:t>
            </a:r>
            <a:r>
              <a:rPr lang="cs-CZ" sz="2800" dirty="0" err="1" smtClean="0"/>
              <a:t>Countries</a:t>
            </a:r>
            <a:r>
              <a:rPr lang="cs-CZ" sz="2800" dirty="0" smtClean="0"/>
              <a:t> are </a:t>
            </a:r>
            <a:r>
              <a:rPr lang="cs-CZ" sz="2800" dirty="0" err="1" smtClean="0"/>
              <a:t>or</a:t>
            </a:r>
            <a:r>
              <a:rPr lang="cs-CZ" sz="2800" dirty="0" smtClean="0"/>
              <a:t> </a:t>
            </a:r>
            <a:r>
              <a:rPr lang="cs-CZ" sz="2800" dirty="0" err="1" smtClean="0"/>
              <a:t>were</a:t>
            </a:r>
            <a:r>
              <a:rPr lang="cs-CZ" sz="2800" dirty="0" smtClean="0"/>
              <a:t>  </a:t>
            </a:r>
            <a:r>
              <a:rPr lang="cs-CZ" sz="2800" dirty="0" err="1" smtClean="0"/>
              <a:t>using</a:t>
            </a:r>
            <a:r>
              <a:rPr lang="cs-CZ" sz="2800" dirty="0" smtClean="0"/>
              <a:t> </a:t>
            </a:r>
            <a:r>
              <a:rPr lang="cs-CZ" sz="2800" dirty="0" err="1" smtClean="0"/>
              <a:t>Nuclear</a:t>
            </a:r>
            <a:r>
              <a:rPr lang="cs-CZ" sz="2800" dirty="0" smtClean="0"/>
              <a:t> </a:t>
            </a:r>
            <a:r>
              <a:rPr lang="cs-CZ" sz="2800" dirty="0" err="1" smtClean="0"/>
              <a:t>Energy</a:t>
            </a:r>
            <a:r>
              <a:rPr lang="cs-CZ" sz="2800" dirty="0" smtClean="0"/>
              <a:t>:</a:t>
            </a:r>
          </a:p>
          <a:p>
            <a:pPr eaLnBrk="1" hangingPunct="1">
              <a:lnSpc>
                <a:spcPct val="90000"/>
              </a:lnSpc>
              <a:buFontTx/>
              <a:buNone/>
            </a:pPr>
            <a:r>
              <a:rPr lang="cs-CZ" sz="2800" b="1" dirty="0" smtClean="0">
                <a:solidFill>
                  <a:srgbClr val="669900"/>
                </a:solidFill>
              </a:rPr>
              <a:t>   </a:t>
            </a:r>
            <a:r>
              <a:rPr lang="cs-CZ" sz="2800" b="1" dirty="0" err="1" smtClean="0">
                <a:solidFill>
                  <a:srgbClr val="FF0000"/>
                </a:solidFill>
              </a:rPr>
              <a:t>Belgium</a:t>
            </a:r>
            <a:r>
              <a:rPr lang="cs-CZ" sz="2800" b="1" dirty="0" smtClean="0">
                <a:solidFill>
                  <a:srgbClr val="FF0000"/>
                </a:solidFill>
              </a:rPr>
              <a:t>, </a:t>
            </a:r>
            <a:r>
              <a:rPr lang="cs-CZ" sz="2800" b="1" dirty="0" err="1" smtClean="0">
                <a:solidFill>
                  <a:srgbClr val="FF0000"/>
                </a:solidFill>
              </a:rPr>
              <a:t>Bulgaria</a:t>
            </a:r>
            <a:r>
              <a:rPr lang="cs-CZ" sz="2800" b="1" dirty="0" smtClean="0">
                <a:solidFill>
                  <a:srgbClr val="FF0000"/>
                </a:solidFill>
              </a:rPr>
              <a:t>, Czech Republic, </a:t>
            </a:r>
            <a:r>
              <a:rPr lang="cs-CZ" sz="2800" b="1" dirty="0" err="1" smtClean="0">
                <a:solidFill>
                  <a:srgbClr val="FF0000"/>
                </a:solidFill>
              </a:rPr>
              <a:t>Finland</a:t>
            </a:r>
            <a:r>
              <a:rPr lang="cs-CZ" sz="2800" b="1" dirty="0" smtClean="0">
                <a:solidFill>
                  <a:srgbClr val="FF0000"/>
                </a:solidFill>
              </a:rPr>
              <a:t>, France, </a:t>
            </a:r>
            <a:r>
              <a:rPr lang="cs-CZ" sz="2800" b="1" dirty="0" err="1" smtClean="0">
                <a:solidFill>
                  <a:srgbClr val="FF0000"/>
                </a:solidFill>
              </a:rPr>
              <a:t>Germany</a:t>
            </a:r>
            <a:r>
              <a:rPr lang="cs-CZ" sz="2800" b="1" dirty="0" smtClean="0">
                <a:solidFill>
                  <a:srgbClr val="FF0000"/>
                </a:solidFill>
              </a:rPr>
              <a:t>, </a:t>
            </a:r>
            <a:r>
              <a:rPr lang="cs-CZ" sz="2800" b="1" dirty="0" err="1" smtClean="0">
                <a:solidFill>
                  <a:srgbClr val="FF0000"/>
                </a:solidFill>
              </a:rPr>
              <a:t>Lithuania</a:t>
            </a:r>
            <a:r>
              <a:rPr lang="cs-CZ" sz="2800" b="1" dirty="0" smtClean="0">
                <a:solidFill>
                  <a:srgbClr val="FF0000"/>
                </a:solidFill>
              </a:rPr>
              <a:t>, </a:t>
            </a:r>
            <a:r>
              <a:rPr lang="cs-CZ" sz="2800" b="1" dirty="0" err="1" smtClean="0">
                <a:solidFill>
                  <a:srgbClr val="FF0000"/>
                </a:solidFill>
              </a:rPr>
              <a:t>Hungary</a:t>
            </a:r>
            <a:r>
              <a:rPr lang="cs-CZ" sz="2800" b="1" dirty="0" smtClean="0">
                <a:solidFill>
                  <a:srgbClr val="FF0000"/>
                </a:solidFill>
              </a:rPr>
              <a:t>, </a:t>
            </a:r>
            <a:r>
              <a:rPr lang="cs-CZ" sz="2800" b="1" dirty="0" err="1" smtClean="0">
                <a:solidFill>
                  <a:srgbClr val="FF0000"/>
                </a:solidFill>
              </a:rPr>
              <a:t>The</a:t>
            </a:r>
            <a:r>
              <a:rPr lang="cs-CZ" sz="2800" b="1" dirty="0" smtClean="0">
                <a:solidFill>
                  <a:srgbClr val="FF0000"/>
                </a:solidFill>
              </a:rPr>
              <a:t> </a:t>
            </a:r>
            <a:r>
              <a:rPr lang="cs-CZ" sz="2800" b="1" dirty="0" err="1" smtClean="0">
                <a:solidFill>
                  <a:srgbClr val="FF0000"/>
                </a:solidFill>
              </a:rPr>
              <a:t>Netherlands</a:t>
            </a:r>
            <a:r>
              <a:rPr lang="cs-CZ" sz="2800" b="1" dirty="0" smtClean="0">
                <a:solidFill>
                  <a:srgbClr val="FF0000"/>
                </a:solidFill>
              </a:rPr>
              <a:t>,  </a:t>
            </a:r>
            <a:r>
              <a:rPr lang="cs-CZ" sz="2800" b="1" dirty="0" err="1" smtClean="0">
                <a:solidFill>
                  <a:srgbClr val="FF0000"/>
                </a:solidFill>
              </a:rPr>
              <a:t>Rumania</a:t>
            </a:r>
            <a:r>
              <a:rPr lang="cs-CZ" sz="2800" b="1" dirty="0" smtClean="0">
                <a:solidFill>
                  <a:srgbClr val="FF0000"/>
                </a:solidFill>
              </a:rPr>
              <a:t>, Slovakia, </a:t>
            </a:r>
            <a:r>
              <a:rPr lang="cs-CZ" sz="2800" b="1" dirty="0" err="1" smtClean="0">
                <a:solidFill>
                  <a:srgbClr val="FF0000"/>
                </a:solidFill>
              </a:rPr>
              <a:t>Slovenia</a:t>
            </a:r>
            <a:r>
              <a:rPr lang="cs-CZ" sz="2800" b="1" dirty="0" smtClean="0">
                <a:solidFill>
                  <a:srgbClr val="FF0000"/>
                </a:solidFill>
              </a:rPr>
              <a:t>, </a:t>
            </a:r>
            <a:r>
              <a:rPr lang="cs-CZ" sz="2800" b="1" dirty="0" err="1" smtClean="0">
                <a:solidFill>
                  <a:srgbClr val="FF0000"/>
                </a:solidFill>
              </a:rPr>
              <a:t>Spain</a:t>
            </a:r>
            <a:r>
              <a:rPr lang="cs-CZ" sz="2800" b="1" dirty="0" smtClean="0">
                <a:solidFill>
                  <a:srgbClr val="FF0000"/>
                </a:solidFill>
              </a:rPr>
              <a:t>, Great </a:t>
            </a:r>
            <a:r>
              <a:rPr lang="cs-CZ" sz="2800" b="1" dirty="0" err="1" smtClean="0">
                <a:solidFill>
                  <a:srgbClr val="FF0000"/>
                </a:solidFill>
              </a:rPr>
              <a:t>Britain</a:t>
            </a:r>
            <a:r>
              <a:rPr lang="cs-CZ" sz="2800" b="1" dirty="0" smtClean="0">
                <a:solidFill>
                  <a:srgbClr val="FF0000"/>
                </a:solidFill>
              </a:rPr>
              <a:t>, </a:t>
            </a:r>
            <a:r>
              <a:rPr lang="cs-CZ" sz="2800" b="1" dirty="0" err="1" smtClean="0">
                <a:solidFill>
                  <a:srgbClr val="FF0000"/>
                </a:solidFill>
              </a:rPr>
              <a:t>Sweden</a:t>
            </a:r>
            <a:r>
              <a:rPr lang="cs-CZ" sz="2800" b="1" dirty="0" smtClean="0">
                <a:solidFill>
                  <a:srgbClr val="FF0000"/>
                </a:solidFill>
              </a:rPr>
              <a:t> and </a:t>
            </a:r>
            <a:r>
              <a:rPr lang="cs-CZ" sz="2800" b="1" dirty="0" err="1" smtClean="0">
                <a:solidFill>
                  <a:srgbClr val="FF0000"/>
                </a:solidFill>
              </a:rPr>
              <a:t>Switzerland</a:t>
            </a:r>
            <a:r>
              <a:rPr lang="cs-CZ" sz="2800" b="1" dirty="0" smtClean="0">
                <a:solidFill>
                  <a:srgbClr val="FF0000"/>
                </a:solidFill>
              </a:rPr>
              <a:t> (not EU)</a:t>
            </a:r>
          </a:p>
          <a:p>
            <a:pPr eaLnBrk="1" hangingPunct="1">
              <a:lnSpc>
                <a:spcPct val="90000"/>
              </a:lnSpc>
            </a:pPr>
            <a:r>
              <a:rPr lang="cs-CZ" b="1" dirty="0"/>
              <a:t>3</a:t>
            </a:r>
            <a:r>
              <a:rPr lang="cs-CZ" dirty="0" smtClean="0"/>
              <a:t> </a:t>
            </a:r>
            <a:r>
              <a:rPr lang="cs-CZ" dirty="0" err="1" smtClean="0"/>
              <a:t>Countries</a:t>
            </a:r>
            <a:r>
              <a:rPr lang="cs-CZ" dirty="0" smtClean="0"/>
              <a:t> are </a:t>
            </a:r>
            <a:r>
              <a:rPr lang="cs-CZ" dirty="0" err="1" smtClean="0"/>
              <a:t>planning</a:t>
            </a:r>
            <a:r>
              <a:rPr lang="cs-CZ" dirty="0" smtClean="0"/>
              <a:t> to </a:t>
            </a:r>
            <a:r>
              <a:rPr lang="cs-CZ" dirty="0" err="1" smtClean="0"/>
              <a:t>phase</a:t>
            </a:r>
            <a:r>
              <a:rPr lang="cs-CZ" dirty="0" smtClean="0"/>
              <a:t> </a:t>
            </a:r>
            <a:r>
              <a:rPr lang="cs-CZ" dirty="0" err="1" smtClean="0"/>
              <a:t>out</a:t>
            </a:r>
            <a:r>
              <a:rPr lang="cs-CZ" dirty="0" smtClean="0"/>
              <a:t> </a:t>
            </a:r>
            <a:r>
              <a:rPr lang="cs-CZ" dirty="0" err="1" smtClean="0"/>
              <a:t>nuclear</a:t>
            </a:r>
            <a:r>
              <a:rPr lang="cs-CZ" dirty="0" smtClean="0"/>
              <a:t> </a:t>
            </a:r>
            <a:r>
              <a:rPr lang="cs-CZ" dirty="0" err="1" smtClean="0"/>
              <a:t>energy</a:t>
            </a:r>
            <a:r>
              <a:rPr lang="cs-CZ" dirty="0" smtClean="0"/>
              <a:t>: </a:t>
            </a:r>
            <a:r>
              <a:rPr lang="cs-CZ" sz="2800" b="1" dirty="0" smtClean="0">
                <a:solidFill>
                  <a:srgbClr val="990000"/>
                </a:solidFill>
              </a:rPr>
              <a:t>   </a:t>
            </a:r>
            <a:r>
              <a:rPr lang="cs-CZ" sz="2800" b="1" dirty="0" err="1" smtClean="0">
                <a:solidFill>
                  <a:srgbClr val="990000"/>
                </a:solidFill>
              </a:rPr>
              <a:t>Belgium</a:t>
            </a:r>
            <a:r>
              <a:rPr lang="cs-CZ" sz="2800" b="1" dirty="0" smtClean="0">
                <a:solidFill>
                  <a:srgbClr val="990000"/>
                </a:solidFill>
              </a:rPr>
              <a:t>, </a:t>
            </a:r>
            <a:r>
              <a:rPr lang="cs-CZ" sz="2800" b="1" dirty="0" err="1" smtClean="0">
                <a:solidFill>
                  <a:srgbClr val="990000"/>
                </a:solidFill>
              </a:rPr>
              <a:t>Germany</a:t>
            </a:r>
            <a:r>
              <a:rPr lang="cs-CZ" sz="2800" b="1" dirty="0" smtClean="0">
                <a:solidFill>
                  <a:srgbClr val="990000"/>
                </a:solidFill>
              </a:rPr>
              <a:t>, </a:t>
            </a:r>
            <a:r>
              <a:rPr lang="cs-CZ" sz="2800" b="1" dirty="0" err="1" smtClean="0">
                <a:solidFill>
                  <a:srgbClr val="990000"/>
                </a:solidFill>
              </a:rPr>
              <a:t>Spain</a:t>
            </a:r>
            <a:endParaRPr lang="cs-CZ" sz="2800" b="1" dirty="0" smtClean="0">
              <a:solidFill>
                <a:srgbClr val="990000"/>
              </a:solidFill>
            </a:endParaRPr>
          </a:p>
          <a:p>
            <a:pPr eaLnBrk="1" hangingPunct="1">
              <a:lnSpc>
                <a:spcPct val="90000"/>
              </a:lnSpc>
            </a:pPr>
            <a:r>
              <a:rPr lang="cs-CZ" b="1" dirty="0" smtClean="0"/>
              <a:t>4 (5) </a:t>
            </a:r>
            <a:r>
              <a:rPr lang="cs-CZ" sz="2800" dirty="0" smtClean="0"/>
              <a:t> </a:t>
            </a:r>
            <a:r>
              <a:rPr lang="cs-CZ" sz="2800" dirty="0" err="1" smtClean="0"/>
              <a:t>States</a:t>
            </a:r>
            <a:r>
              <a:rPr lang="cs-CZ" sz="2800" dirty="0" smtClean="0"/>
              <a:t> are </a:t>
            </a:r>
            <a:r>
              <a:rPr lang="cs-CZ" sz="2800" dirty="0" err="1" smtClean="0"/>
              <a:t>planing</a:t>
            </a:r>
            <a:r>
              <a:rPr lang="cs-CZ" sz="2800" dirty="0" smtClean="0"/>
              <a:t> to </a:t>
            </a:r>
            <a:r>
              <a:rPr lang="cs-CZ" sz="2800" dirty="0" err="1" smtClean="0"/>
              <a:t>build</a:t>
            </a:r>
            <a:r>
              <a:rPr lang="cs-CZ" sz="2800" dirty="0" smtClean="0"/>
              <a:t> </a:t>
            </a:r>
            <a:r>
              <a:rPr lang="cs-CZ" sz="2800" dirty="0" err="1" smtClean="0"/>
              <a:t>new</a:t>
            </a:r>
            <a:r>
              <a:rPr lang="cs-CZ" sz="2800" dirty="0" smtClean="0"/>
              <a:t> NPP</a:t>
            </a:r>
          </a:p>
          <a:p>
            <a:pPr eaLnBrk="1" hangingPunct="1">
              <a:lnSpc>
                <a:spcPct val="90000"/>
              </a:lnSpc>
              <a:buFontTx/>
              <a:buNone/>
            </a:pPr>
            <a:r>
              <a:rPr lang="en-US" sz="2800" b="1" dirty="0" smtClean="0">
                <a:solidFill>
                  <a:srgbClr val="669900"/>
                </a:solidFill>
              </a:rPr>
              <a:t>  </a:t>
            </a:r>
            <a:r>
              <a:rPr lang="cs-CZ" sz="2800" b="1" dirty="0" smtClean="0">
                <a:solidFill>
                  <a:srgbClr val="669900"/>
                </a:solidFill>
              </a:rPr>
              <a:t> </a:t>
            </a:r>
            <a:r>
              <a:rPr lang="cs-CZ" sz="2800" b="1" dirty="0" err="1" smtClean="0">
                <a:solidFill>
                  <a:srgbClr val="669900"/>
                </a:solidFill>
              </a:rPr>
              <a:t>Estonia</a:t>
            </a:r>
            <a:r>
              <a:rPr lang="en-US" sz="2800" b="1" dirty="0" smtClean="0">
                <a:solidFill>
                  <a:srgbClr val="669900"/>
                </a:solidFill>
              </a:rPr>
              <a:t>, </a:t>
            </a:r>
            <a:r>
              <a:rPr lang="cs-CZ" sz="2800" b="1" dirty="0" err="1" smtClean="0">
                <a:solidFill>
                  <a:srgbClr val="669900"/>
                </a:solidFill>
              </a:rPr>
              <a:t>Latvia</a:t>
            </a:r>
            <a:r>
              <a:rPr lang="en-US" sz="2800" b="1" dirty="0" smtClean="0">
                <a:solidFill>
                  <a:srgbClr val="669900"/>
                </a:solidFill>
              </a:rPr>
              <a:t>, </a:t>
            </a:r>
            <a:r>
              <a:rPr lang="cs-CZ" sz="2800" b="1" dirty="0" err="1" smtClean="0">
                <a:solidFill>
                  <a:srgbClr val="669900"/>
                </a:solidFill>
              </a:rPr>
              <a:t>Poland</a:t>
            </a:r>
            <a:r>
              <a:rPr lang="cs-CZ" sz="2800" b="1" dirty="0" smtClean="0">
                <a:solidFill>
                  <a:srgbClr val="669900"/>
                </a:solidFill>
              </a:rPr>
              <a:t>, Italy, </a:t>
            </a:r>
            <a:r>
              <a:rPr lang="cs-CZ" sz="2800" b="1" dirty="0" err="1" smtClean="0">
                <a:solidFill>
                  <a:srgbClr val="669900"/>
                </a:solidFill>
              </a:rPr>
              <a:t>Turkey</a:t>
            </a:r>
            <a:r>
              <a:rPr lang="cs-CZ" sz="2800" b="1" dirty="0" smtClean="0">
                <a:solidFill>
                  <a:srgbClr val="669900"/>
                </a:solidFill>
              </a:rPr>
              <a:t> (not </a:t>
            </a:r>
            <a:r>
              <a:rPr lang="cs-CZ" sz="2800" b="1" dirty="0" err="1" smtClean="0">
                <a:solidFill>
                  <a:srgbClr val="669900"/>
                </a:solidFill>
              </a:rPr>
              <a:t>yet</a:t>
            </a:r>
            <a:r>
              <a:rPr lang="cs-CZ" sz="2800" b="1" dirty="0" smtClean="0">
                <a:solidFill>
                  <a:srgbClr val="669900"/>
                </a:solidFill>
              </a:rPr>
              <a:t> EU)</a:t>
            </a:r>
            <a:endParaRPr lang="en-US" sz="2800" b="1" dirty="0" smtClean="0">
              <a:solidFill>
                <a:srgbClr val="669900"/>
              </a:solidFill>
            </a:endParaRPr>
          </a:p>
          <a:p>
            <a:pPr eaLnBrk="1" hangingPunct="1">
              <a:lnSpc>
                <a:spcPct val="90000"/>
              </a:lnSpc>
              <a:buFontTx/>
              <a:buNone/>
            </a:pPr>
            <a:endParaRPr lang="en-US" sz="2800" b="1" dirty="0" smtClean="0">
              <a:solidFill>
                <a:srgbClr val="669900"/>
              </a:solidFill>
            </a:endParaRPr>
          </a:p>
        </p:txBody>
      </p:sp>
    </p:spTree>
    <p:extLst>
      <p:ext uri="{BB962C8B-B14F-4D97-AF65-F5344CB8AC3E}">
        <p14:creationId xmlns:p14="http://schemas.microsoft.com/office/powerpoint/2010/main" val="1258999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F716F23-12FD-4BB4-BFF6-D95DD798E9E4}" type="slidenum">
              <a:rPr lang="cs-CZ" sz="1400">
                <a:latin typeface="Calibri" pitchFamily="34" charset="0"/>
                <a:cs typeface="Arial" charset="0"/>
              </a:rPr>
              <a:pPr algn="r" eaLnBrk="1" hangingPunct="1"/>
              <a:t>52</a:t>
            </a:fld>
            <a:endParaRPr lang="cs-CZ" sz="1400">
              <a:latin typeface="Calibri" pitchFamily="34" charset="0"/>
              <a:cs typeface="Arial" charset="0"/>
            </a:endParaRPr>
          </a:p>
        </p:txBody>
      </p:sp>
      <p:sp>
        <p:nvSpPr>
          <p:cNvPr id="74755" name="Rectangle 2"/>
          <p:cNvSpPr>
            <a:spLocks noGrp="1" noChangeArrowheads="1"/>
          </p:cNvSpPr>
          <p:nvPr>
            <p:ph type="title" idx="4294967295"/>
          </p:nvPr>
        </p:nvSpPr>
        <p:spPr/>
        <p:txBody>
          <a:bodyPr/>
          <a:lstStyle/>
          <a:p>
            <a:pPr eaLnBrk="1" hangingPunct="1"/>
            <a:r>
              <a:rPr lang="cs-CZ" sz="4000" b="1" smtClean="0"/>
              <a:t>EU-27 IS A NUCLEAR POWER</a:t>
            </a:r>
            <a:endParaRPr lang="en-US" sz="4000" b="1" smtClean="0"/>
          </a:p>
        </p:txBody>
      </p:sp>
      <p:sp>
        <p:nvSpPr>
          <p:cNvPr id="16388" name="Rectangle 3"/>
          <p:cNvSpPr>
            <a:spLocks noGrp="1" noChangeArrowheads="1"/>
          </p:cNvSpPr>
          <p:nvPr>
            <p:ph type="body" idx="4294967295"/>
          </p:nvPr>
        </p:nvSpPr>
        <p:spPr/>
        <p:txBody>
          <a:bodyPr rtlCol="0">
            <a:normAutofit lnSpcReduction="10000"/>
          </a:bodyPr>
          <a:lstStyle/>
          <a:p>
            <a:pPr marL="630238" indent="-630238" eaLnBrk="1" fontAlgn="auto" hangingPunct="1">
              <a:spcAft>
                <a:spcPts val="0"/>
              </a:spcAft>
              <a:buFont typeface="Arial" pitchFamily="34" charset="0"/>
              <a:buChar char="•"/>
              <a:defRPr/>
            </a:pPr>
            <a:r>
              <a:rPr lang="cs-CZ" b="1" smtClean="0"/>
              <a:t>EU-27 is the largest „nuclear power“ in peaceful use of nuclear energy</a:t>
            </a:r>
          </a:p>
          <a:p>
            <a:pPr marL="630238" indent="-630238" eaLnBrk="1" fontAlgn="auto" hangingPunct="1">
              <a:spcAft>
                <a:spcPts val="0"/>
              </a:spcAft>
              <a:buFont typeface="Arial" pitchFamily="34" charset="0"/>
              <a:buChar char="•"/>
              <a:defRPr/>
            </a:pPr>
            <a:r>
              <a:rPr lang="cs-CZ" b="1" smtClean="0"/>
              <a:t>EU-27 produces some </a:t>
            </a:r>
            <a:r>
              <a:rPr lang="en-US" b="1" smtClean="0"/>
              <a:t>8% </a:t>
            </a:r>
            <a:r>
              <a:rPr lang="cs-CZ" b="1" smtClean="0"/>
              <a:t>more nuclear electricity than North America, 3 times more than Japan and almost 7 times more than Russia </a:t>
            </a:r>
          </a:p>
          <a:p>
            <a:pPr marL="630238" indent="-630238" eaLnBrk="1" fontAlgn="auto" hangingPunct="1">
              <a:spcAft>
                <a:spcPts val="0"/>
              </a:spcAft>
              <a:buFont typeface="Arial" pitchFamily="34" charset="0"/>
              <a:buChar char="•"/>
              <a:defRPr/>
            </a:pPr>
            <a:r>
              <a:rPr lang="cs-CZ" b="1" smtClean="0"/>
              <a:t>Only 4 states in the world cover its electricity consumption by more than 50% by NPP – all four belongs to EU-27.</a:t>
            </a:r>
            <a:r>
              <a:rPr lang="cs-CZ" smtClean="0"/>
              <a:t> </a:t>
            </a:r>
            <a:endParaRPr lang="en-US" smtClean="0"/>
          </a:p>
        </p:txBody>
      </p:sp>
    </p:spTree>
    <p:extLst>
      <p:ext uri="{BB962C8B-B14F-4D97-AF65-F5344CB8AC3E}">
        <p14:creationId xmlns:p14="http://schemas.microsoft.com/office/powerpoint/2010/main" val="1444683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C36205-4313-4504-A078-451752ABA847}" type="slidenum">
              <a:rPr lang="cs-CZ" sz="1400">
                <a:latin typeface="Calibri" pitchFamily="34" charset="0"/>
                <a:cs typeface="Arial" charset="0"/>
              </a:rPr>
              <a:pPr algn="r" eaLnBrk="1" hangingPunct="1"/>
              <a:t>53</a:t>
            </a:fld>
            <a:endParaRPr lang="cs-CZ" sz="1400">
              <a:latin typeface="Calibri" pitchFamily="34" charset="0"/>
              <a:cs typeface="Arial" charset="0"/>
            </a:endParaRPr>
          </a:p>
        </p:txBody>
      </p:sp>
      <p:sp>
        <p:nvSpPr>
          <p:cNvPr id="75779" name="Rectangle 2"/>
          <p:cNvSpPr>
            <a:spLocks noGrp="1" noChangeArrowheads="1"/>
          </p:cNvSpPr>
          <p:nvPr>
            <p:ph type="title" idx="4294967295"/>
          </p:nvPr>
        </p:nvSpPr>
        <p:spPr>
          <a:xfrm>
            <a:off x="468313" y="0"/>
            <a:ext cx="8229600" cy="865188"/>
          </a:xfrm>
        </p:spPr>
        <p:txBody>
          <a:bodyPr/>
          <a:lstStyle/>
          <a:p>
            <a:pPr eaLnBrk="1" hangingPunct="1"/>
            <a:r>
              <a:rPr lang="cs-CZ" smtClean="0"/>
              <a:t>Nuclear Power in EU-27</a:t>
            </a:r>
          </a:p>
        </p:txBody>
      </p:sp>
      <p:sp>
        <p:nvSpPr>
          <p:cNvPr id="75780" name="Rectangle 3"/>
          <p:cNvSpPr>
            <a:spLocks noGrp="1" noChangeArrowheads="1"/>
          </p:cNvSpPr>
          <p:nvPr>
            <p:ph type="body" idx="4294967295"/>
          </p:nvPr>
        </p:nvSpPr>
        <p:spPr>
          <a:xfrm>
            <a:off x="468313" y="1412875"/>
            <a:ext cx="8229600" cy="4103688"/>
          </a:xfrm>
        </p:spPr>
        <p:txBody>
          <a:bodyPr>
            <a:normAutofit/>
          </a:bodyPr>
          <a:lstStyle/>
          <a:p>
            <a:pPr eaLnBrk="1" hangingPunct="1">
              <a:lnSpc>
                <a:spcPct val="80000"/>
              </a:lnSpc>
            </a:pPr>
            <a:r>
              <a:rPr lang="cs-CZ" sz="2800" b="1" dirty="0" err="1" smtClean="0"/>
              <a:t>Provides</a:t>
            </a:r>
            <a:r>
              <a:rPr lang="cs-CZ" sz="2800" b="1" dirty="0" smtClean="0"/>
              <a:t> 35% </a:t>
            </a:r>
            <a:r>
              <a:rPr lang="cs-CZ" sz="2800" b="1" dirty="0" err="1" smtClean="0"/>
              <a:t>of</a:t>
            </a:r>
            <a:r>
              <a:rPr lang="cs-CZ" sz="2800" b="1" dirty="0" smtClean="0"/>
              <a:t> </a:t>
            </a:r>
            <a:r>
              <a:rPr lang="cs-CZ" sz="2800" b="1" dirty="0" err="1" smtClean="0"/>
              <a:t>electricity</a:t>
            </a:r>
            <a:r>
              <a:rPr lang="cs-CZ" sz="2800" b="1" dirty="0" smtClean="0"/>
              <a:t> </a:t>
            </a:r>
            <a:r>
              <a:rPr lang="cs-CZ" sz="2800" b="1" dirty="0" err="1" smtClean="0"/>
              <a:t>consumption</a:t>
            </a:r>
            <a:endParaRPr lang="cs-CZ" sz="2800" b="1" dirty="0" smtClean="0"/>
          </a:p>
          <a:p>
            <a:pPr eaLnBrk="1" hangingPunct="1">
              <a:lnSpc>
                <a:spcPct val="80000"/>
              </a:lnSpc>
            </a:pPr>
            <a:r>
              <a:rPr lang="cs-CZ" sz="2800" b="1" dirty="0" err="1" smtClean="0"/>
              <a:t>Posseses</a:t>
            </a:r>
            <a:r>
              <a:rPr lang="cs-CZ" sz="2800" b="1" dirty="0" smtClean="0"/>
              <a:t> a </a:t>
            </a:r>
            <a:r>
              <a:rPr lang="cs-CZ" sz="2800" b="1" dirty="0" err="1" smtClean="0"/>
              <a:t>high</a:t>
            </a:r>
            <a:r>
              <a:rPr lang="cs-CZ" sz="2800" b="1" dirty="0" smtClean="0"/>
              <a:t> </a:t>
            </a:r>
            <a:r>
              <a:rPr lang="cs-CZ" sz="2800" b="1" dirty="0" err="1" smtClean="0"/>
              <a:t>level</a:t>
            </a:r>
            <a:r>
              <a:rPr lang="cs-CZ" sz="2800" b="1" dirty="0" smtClean="0"/>
              <a:t> </a:t>
            </a:r>
            <a:r>
              <a:rPr lang="cs-CZ" sz="2800" b="1" dirty="0" err="1" smtClean="0"/>
              <a:t>of</a:t>
            </a:r>
            <a:r>
              <a:rPr lang="cs-CZ" sz="2800" b="1" dirty="0" smtClean="0"/>
              <a:t> </a:t>
            </a:r>
            <a:r>
              <a:rPr lang="cs-CZ" sz="2800" b="1" dirty="0" err="1" smtClean="0"/>
              <a:t>safety</a:t>
            </a:r>
            <a:r>
              <a:rPr lang="cs-CZ" sz="2800" b="1" dirty="0" smtClean="0"/>
              <a:t> </a:t>
            </a:r>
          </a:p>
          <a:p>
            <a:pPr eaLnBrk="1" hangingPunct="1">
              <a:lnSpc>
                <a:spcPct val="80000"/>
              </a:lnSpc>
            </a:pPr>
            <a:r>
              <a:rPr lang="cs-CZ" sz="2800" b="1" dirty="0" err="1" smtClean="0"/>
              <a:t>Is</a:t>
            </a:r>
            <a:r>
              <a:rPr lang="cs-CZ" sz="2800" b="1" dirty="0" smtClean="0"/>
              <a:t> </a:t>
            </a:r>
            <a:r>
              <a:rPr lang="cs-CZ" sz="2800" b="1" dirty="0" err="1" smtClean="0"/>
              <a:t>the</a:t>
            </a:r>
            <a:r>
              <a:rPr lang="cs-CZ" sz="2800" b="1" dirty="0" smtClean="0"/>
              <a:t> </a:t>
            </a:r>
            <a:r>
              <a:rPr lang="cs-CZ" sz="2800" b="1" dirty="0" err="1" smtClean="0"/>
              <a:t>cheapest</a:t>
            </a:r>
            <a:r>
              <a:rPr lang="cs-CZ" sz="2800" b="1" dirty="0" smtClean="0"/>
              <a:t> </a:t>
            </a:r>
            <a:r>
              <a:rPr lang="cs-CZ" sz="2800" b="1" dirty="0" err="1" smtClean="0"/>
              <a:t>way</a:t>
            </a:r>
            <a:r>
              <a:rPr lang="cs-CZ" sz="2800" b="1" dirty="0" smtClean="0"/>
              <a:t> </a:t>
            </a:r>
            <a:r>
              <a:rPr lang="cs-CZ" sz="2800" b="1" dirty="0" err="1" smtClean="0"/>
              <a:t>of</a:t>
            </a:r>
            <a:r>
              <a:rPr lang="cs-CZ" sz="2800" b="1" dirty="0" smtClean="0"/>
              <a:t> </a:t>
            </a:r>
            <a:r>
              <a:rPr lang="cs-CZ" sz="2800" b="1" dirty="0" err="1" smtClean="0"/>
              <a:t>electricity</a:t>
            </a:r>
            <a:r>
              <a:rPr lang="cs-CZ" sz="2800" b="1" dirty="0" smtClean="0"/>
              <a:t> </a:t>
            </a:r>
            <a:r>
              <a:rPr lang="cs-CZ" sz="2800" b="1" dirty="0" err="1" smtClean="0"/>
              <a:t>production</a:t>
            </a:r>
            <a:endParaRPr lang="cs-CZ" sz="2800" b="1" dirty="0" smtClean="0"/>
          </a:p>
          <a:p>
            <a:pPr eaLnBrk="1" hangingPunct="1">
              <a:lnSpc>
                <a:spcPct val="80000"/>
              </a:lnSpc>
            </a:pPr>
            <a:r>
              <a:rPr lang="cs-CZ" sz="2800" b="1" dirty="0" err="1" smtClean="0"/>
              <a:t>Investments</a:t>
            </a:r>
            <a:r>
              <a:rPr lang="cs-CZ" sz="2800" b="1" dirty="0" smtClean="0"/>
              <a:t> are </a:t>
            </a:r>
            <a:r>
              <a:rPr lang="cs-CZ" sz="2800" b="1" dirty="0" err="1" smtClean="0"/>
              <a:t>already</a:t>
            </a:r>
            <a:r>
              <a:rPr lang="cs-CZ" sz="2800" b="1" dirty="0" smtClean="0"/>
              <a:t> </a:t>
            </a:r>
            <a:r>
              <a:rPr lang="cs-CZ" sz="2800" b="1" dirty="0" err="1" smtClean="0"/>
              <a:t>mostly</a:t>
            </a:r>
            <a:r>
              <a:rPr lang="cs-CZ" sz="2800" b="1" dirty="0" smtClean="0"/>
              <a:t> </a:t>
            </a:r>
            <a:r>
              <a:rPr lang="cs-CZ" sz="2800" b="1" dirty="0" err="1" smtClean="0"/>
              <a:t>amorted</a:t>
            </a:r>
            <a:endParaRPr lang="cs-CZ" sz="2800" b="1" dirty="0" smtClean="0"/>
          </a:p>
          <a:p>
            <a:pPr eaLnBrk="1" hangingPunct="1">
              <a:lnSpc>
                <a:spcPct val="80000"/>
              </a:lnSpc>
            </a:pPr>
            <a:r>
              <a:rPr lang="cs-CZ" sz="2800" b="1" dirty="0" err="1" smtClean="0"/>
              <a:t>Nuclear</a:t>
            </a:r>
            <a:r>
              <a:rPr lang="cs-CZ" sz="2800" b="1" dirty="0" smtClean="0"/>
              <a:t> </a:t>
            </a:r>
            <a:r>
              <a:rPr lang="cs-CZ" sz="2800" b="1" dirty="0" err="1" smtClean="0"/>
              <a:t>energy</a:t>
            </a:r>
            <a:r>
              <a:rPr lang="cs-CZ" sz="2800" b="1" dirty="0" smtClean="0"/>
              <a:t> has a very </a:t>
            </a:r>
            <a:r>
              <a:rPr lang="cs-CZ" sz="2800" b="1" dirty="0" err="1" smtClean="0"/>
              <a:t>stable</a:t>
            </a:r>
            <a:r>
              <a:rPr lang="cs-CZ" sz="2800" b="1" dirty="0" smtClean="0"/>
              <a:t> </a:t>
            </a:r>
            <a:r>
              <a:rPr lang="cs-CZ" sz="2800" b="1" dirty="0" err="1" smtClean="0"/>
              <a:t>structure</a:t>
            </a:r>
            <a:r>
              <a:rPr lang="cs-CZ" sz="2800" b="1" dirty="0" smtClean="0"/>
              <a:t> </a:t>
            </a:r>
            <a:r>
              <a:rPr lang="cs-CZ" sz="2800" b="1" dirty="0" err="1" smtClean="0"/>
              <a:t>of</a:t>
            </a:r>
            <a:r>
              <a:rPr lang="cs-CZ" sz="2800" b="1" dirty="0" smtClean="0"/>
              <a:t> </a:t>
            </a:r>
            <a:r>
              <a:rPr lang="cs-CZ" sz="2800" b="1" dirty="0" err="1" smtClean="0"/>
              <a:t>costs</a:t>
            </a:r>
            <a:endParaRPr lang="cs-CZ" sz="2800" b="1" dirty="0" smtClean="0"/>
          </a:p>
          <a:p>
            <a:pPr eaLnBrk="1" hangingPunct="1">
              <a:lnSpc>
                <a:spcPct val="80000"/>
              </a:lnSpc>
            </a:pPr>
            <a:r>
              <a:rPr lang="cs-CZ" sz="2800" b="1" dirty="0" smtClean="0"/>
              <a:t>NPP plant </a:t>
            </a:r>
            <a:r>
              <a:rPr lang="cs-CZ" sz="2800" b="1" dirty="0" err="1" smtClean="0"/>
              <a:t>can</a:t>
            </a:r>
            <a:r>
              <a:rPr lang="cs-CZ" sz="2800" b="1" dirty="0" smtClean="0"/>
              <a:t> </a:t>
            </a:r>
            <a:r>
              <a:rPr lang="cs-CZ" sz="2800" b="1" dirty="0" err="1" smtClean="0"/>
              <a:t>be</a:t>
            </a:r>
            <a:r>
              <a:rPr lang="cs-CZ" sz="2800" b="1" dirty="0" smtClean="0"/>
              <a:t> (and are!) </a:t>
            </a:r>
            <a:r>
              <a:rPr lang="cs-CZ" sz="2800" b="1" dirty="0" err="1" smtClean="0"/>
              <a:t>modernized</a:t>
            </a:r>
            <a:r>
              <a:rPr lang="cs-CZ" sz="2800" b="1" dirty="0" smtClean="0"/>
              <a:t> </a:t>
            </a:r>
            <a:r>
              <a:rPr lang="cs-CZ" sz="2800" b="1" dirty="0" err="1" smtClean="0"/>
              <a:t>at</a:t>
            </a:r>
            <a:r>
              <a:rPr lang="cs-CZ" sz="2800" b="1" dirty="0" smtClean="0"/>
              <a:t> very </a:t>
            </a:r>
            <a:r>
              <a:rPr lang="cs-CZ" sz="2800" b="1" dirty="0" err="1" smtClean="0"/>
              <a:t>reasonable</a:t>
            </a:r>
            <a:r>
              <a:rPr lang="cs-CZ" sz="2800" b="1" dirty="0" smtClean="0"/>
              <a:t> </a:t>
            </a:r>
            <a:r>
              <a:rPr lang="cs-CZ" sz="2800" b="1" dirty="0" err="1" smtClean="0"/>
              <a:t>costs</a:t>
            </a:r>
            <a:endParaRPr lang="cs-CZ" sz="2800" b="1" dirty="0" smtClean="0"/>
          </a:p>
          <a:p>
            <a:pPr eaLnBrk="1" hangingPunct="1">
              <a:lnSpc>
                <a:spcPct val="80000"/>
              </a:lnSpc>
            </a:pPr>
            <a:r>
              <a:rPr lang="cs-CZ" sz="2800" b="1" dirty="0" err="1" smtClean="0"/>
              <a:t>Contributes</a:t>
            </a:r>
            <a:r>
              <a:rPr lang="cs-CZ" sz="2800" b="1" dirty="0" smtClean="0"/>
              <a:t> to </a:t>
            </a:r>
            <a:r>
              <a:rPr lang="cs-CZ" sz="2800" b="1" dirty="0" err="1" smtClean="0"/>
              <a:t>creation</a:t>
            </a:r>
            <a:r>
              <a:rPr lang="cs-CZ" sz="2800" b="1" dirty="0" smtClean="0"/>
              <a:t> </a:t>
            </a:r>
            <a:r>
              <a:rPr lang="cs-CZ" sz="2800" b="1" dirty="0" err="1" smtClean="0"/>
              <a:t>of</a:t>
            </a:r>
            <a:r>
              <a:rPr lang="cs-CZ" sz="2800" b="1" dirty="0" smtClean="0"/>
              <a:t> </a:t>
            </a:r>
            <a:r>
              <a:rPr lang="cs-CZ" sz="2800" b="1" dirty="0" err="1" smtClean="0"/>
              <a:t>highly</a:t>
            </a:r>
            <a:r>
              <a:rPr lang="cs-CZ" sz="2800" b="1" dirty="0" smtClean="0"/>
              <a:t> </a:t>
            </a:r>
            <a:r>
              <a:rPr lang="cs-CZ" sz="2800" b="1" dirty="0" err="1" smtClean="0"/>
              <a:t>specialized</a:t>
            </a:r>
            <a:r>
              <a:rPr lang="cs-CZ" sz="2800" b="1" dirty="0" smtClean="0"/>
              <a:t> and </a:t>
            </a:r>
            <a:r>
              <a:rPr lang="cs-CZ" sz="2800" b="1" dirty="0" err="1" smtClean="0"/>
              <a:t>highly</a:t>
            </a:r>
            <a:r>
              <a:rPr lang="cs-CZ" sz="2800" b="1" dirty="0" smtClean="0"/>
              <a:t> </a:t>
            </a:r>
            <a:r>
              <a:rPr lang="cs-CZ" sz="2800" b="1" dirty="0" err="1" smtClean="0"/>
              <a:t>qualified</a:t>
            </a:r>
            <a:r>
              <a:rPr lang="cs-CZ" sz="2800" b="1" dirty="0" smtClean="0"/>
              <a:t> centra (</a:t>
            </a:r>
            <a:r>
              <a:rPr lang="cs-CZ" sz="2800" b="1" dirty="0" err="1" smtClean="0"/>
              <a:t>high</a:t>
            </a:r>
            <a:r>
              <a:rPr lang="cs-CZ" sz="2800" b="1" dirty="0" smtClean="0"/>
              <a:t>-technology </a:t>
            </a:r>
            <a:r>
              <a:rPr lang="cs-CZ" sz="2800" b="1" dirty="0" err="1" smtClean="0"/>
              <a:t>centres</a:t>
            </a:r>
            <a:r>
              <a:rPr lang="cs-CZ" sz="2800" b="1" dirty="0" smtClean="0"/>
              <a:t>)</a:t>
            </a:r>
          </a:p>
          <a:p>
            <a:pPr eaLnBrk="1" hangingPunct="1">
              <a:lnSpc>
                <a:spcPct val="80000"/>
              </a:lnSpc>
            </a:pPr>
            <a:r>
              <a:rPr lang="cs-CZ" sz="2800" b="1" dirty="0" err="1" smtClean="0"/>
              <a:t>Eliminates</a:t>
            </a:r>
            <a:r>
              <a:rPr lang="cs-CZ" sz="2800" b="1" dirty="0" smtClean="0"/>
              <a:t> </a:t>
            </a:r>
            <a:r>
              <a:rPr lang="cs-CZ" sz="2800" b="1" dirty="0" err="1" smtClean="0"/>
              <a:t>energy</a:t>
            </a:r>
            <a:r>
              <a:rPr lang="cs-CZ" sz="2800" b="1" dirty="0" smtClean="0"/>
              <a:t> import </a:t>
            </a:r>
            <a:r>
              <a:rPr lang="cs-CZ" sz="2800" b="1" dirty="0" err="1" smtClean="0"/>
              <a:t>risks</a:t>
            </a:r>
            <a:r>
              <a:rPr lang="cs-CZ" sz="2800" b="1" dirty="0" smtClean="0"/>
              <a:t>  (</a:t>
            </a:r>
            <a:r>
              <a:rPr lang="cs-CZ" sz="2800" b="1" dirty="0" err="1" smtClean="0"/>
              <a:t>energy</a:t>
            </a:r>
            <a:r>
              <a:rPr lang="cs-CZ" sz="2800" b="1" dirty="0" smtClean="0"/>
              <a:t> </a:t>
            </a:r>
            <a:r>
              <a:rPr lang="cs-CZ" sz="2800" b="1" dirty="0" err="1" smtClean="0"/>
              <a:t>security</a:t>
            </a:r>
            <a:r>
              <a:rPr lang="cs-CZ" sz="2800" b="1" dirty="0" smtClean="0"/>
              <a:t>)</a:t>
            </a:r>
          </a:p>
        </p:txBody>
      </p:sp>
    </p:spTree>
    <p:extLst>
      <p:ext uri="{BB962C8B-B14F-4D97-AF65-F5344CB8AC3E}">
        <p14:creationId xmlns:p14="http://schemas.microsoft.com/office/powerpoint/2010/main" val="19952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rot="-2773999">
            <a:off x="1601788" y="2736850"/>
            <a:ext cx="6975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5400" b="1">
                <a:solidFill>
                  <a:srgbClr val="FF0000"/>
                </a:solidFill>
              </a:rPr>
              <a:t>CZECH</a:t>
            </a:r>
            <a:r>
              <a:rPr lang="cs-CZ" sz="5400" b="1"/>
              <a:t> </a:t>
            </a:r>
            <a:r>
              <a:rPr lang="cs-CZ" sz="5400" b="1">
                <a:solidFill>
                  <a:srgbClr val="0070C0"/>
                </a:solidFill>
              </a:rPr>
              <a:t>REPUBLIC</a:t>
            </a:r>
            <a:endParaRPr lang="en-US" sz="5400" b="1">
              <a:solidFill>
                <a:srgbClr val="0070C0"/>
              </a:solidFill>
            </a:endParaRPr>
          </a:p>
        </p:txBody>
      </p:sp>
    </p:spTree>
    <p:extLst>
      <p:ext uri="{BB962C8B-B14F-4D97-AF65-F5344CB8AC3E}">
        <p14:creationId xmlns:p14="http://schemas.microsoft.com/office/powerpoint/2010/main" val="2895615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268760"/>
            <a:ext cx="7571303" cy="6186309"/>
          </a:xfrm>
          <a:prstGeom prst="rect">
            <a:avLst/>
          </a:prstGeom>
          <a:noFill/>
        </p:spPr>
        <p:txBody>
          <a:bodyPr wrap="none" rtlCol="0">
            <a:spAutoFit/>
          </a:bodyPr>
          <a:lstStyle/>
          <a:p>
            <a:r>
              <a:rPr lang="cs-CZ" sz="3600" b="1" dirty="0" smtClean="0"/>
              <a:t>Czech Republic		  </a:t>
            </a:r>
            <a:r>
              <a:rPr lang="cs-CZ" sz="3600" b="1" dirty="0" err="1" smtClean="0"/>
              <a:t>Austria</a:t>
            </a:r>
            <a:endParaRPr lang="cs-CZ" sz="3600" b="1" dirty="0" smtClean="0"/>
          </a:p>
          <a:p>
            <a:r>
              <a:rPr lang="cs-CZ" sz="3600" b="1" dirty="0" smtClean="0"/>
              <a:t>	</a:t>
            </a:r>
          </a:p>
          <a:p>
            <a:r>
              <a:rPr lang="cs-CZ" sz="3600" b="1" dirty="0" err="1" smtClean="0"/>
              <a:t>f</a:t>
            </a:r>
            <a:r>
              <a:rPr lang="it-IT" sz="3600" b="1" dirty="0" err="1" smtClean="0"/>
              <a:t>ossil</a:t>
            </a:r>
            <a:r>
              <a:rPr lang="cs-CZ" sz="3600" b="1" dirty="0" smtClean="0"/>
              <a:t>s     </a:t>
            </a:r>
            <a:r>
              <a:rPr lang="it-IT" sz="3600" b="1" dirty="0" smtClean="0"/>
              <a:t> </a:t>
            </a:r>
            <a:r>
              <a:rPr lang="cs-CZ" sz="3600" b="1" dirty="0" smtClean="0"/>
              <a:t>  </a:t>
            </a:r>
            <a:r>
              <a:rPr lang="it-IT" sz="3600" dirty="0" smtClean="0"/>
              <a:t>76.1%</a:t>
            </a:r>
            <a:r>
              <a:rPr lang="cs-CZ" sz="3600" dirty="0" smtClean="0"/>
              <a:t>               </a:t>
            </a:r>
            <a:r>
              <a:rPr lang="it-IT" sz="3600" dirty="0" smtClean="0"/>
              <a:t>29.3</a:t>
            </a:r>
            <a:r>
              <a:rPr lang="it-IT" sz="3600" dirty="0"/>
              <a:t>% </a:t>
            </a:r>
            <a:br>
              <a:rPr lang="it-IT" sz="3600" dirty="0"/>
            </a:br>
            <a:r>
              <a:rPr lang="it-IT" sz="3600" dirty="0" smtClean="0"/>
              <a:t> </a:t>
            </a:r>
            <a:endParaRPr lang="cs-CZ" sz="3600" dirty="0" smtClean="0"/>
          </a:p>
          <a:p>
            <a:r>
              <a:rPr lang="it-IT" sz="3600" b="1" dirty="0" err="1" smtClean="0"/>
              <a:t>hydro</a:t>
            </a:r>
            <a:r>
              <a:rPr lang="cs-CZ" sz="3600" dirty="0" smtClean="0"/>
              <a:t>            </a:t>
            </a:r>
            <a:r>
              <a:rPr lang="it-IT" sz="3600" dirty="0" smtClean="0"/>
              <a:t>2.9</a:t>
            </a:r>
            <a:r>
              <a:rPr lang="it-IT" sz="3600" dirty="0"/>
              <a:t>% </a:t>
            </a:r>
            <a:r>
              <a:rPr lang="cs-CZ" sz="3600" dirty="0" smtClean="0"/>
              <a:t>		</a:t>
            </a:r>
            <a:r>
              <a:rPr lang="it-IT" sz="3600" dirty="0"/>
              <a:t> </a:t>
            </a:r>
            <a:r>
              <a:rPr lang="cs-CZ" sz="3600" dirty="0" smtClean="0"/>
              <a:t>  </a:t>
            </a:r>
            <a:r>
              <a:rPr lang="it-IT" sz="3600" dirty="0" smtClean="0"/>
              <a:t>67.2</a:t>
            </a:r>
            <a:r>
              <a:rPr lang="it-IT" sz="3600" dirty="0"/>
              <a:t>% </a:t>
            </a:r>
            <a:r>
              <a:rPr lang="cs-CZ" sz="3600" dirty="0" smtClean="0"/>
              <a:t>		</a:t>
            </a:r>
            <a:r>
              <a:rPr lang="it-IT" sz="3600" dirty="0"/>
              <a:t/>
            </a:r>
            <a:br>
              <a:rPr lang="it-IT" sz="3600" dirty="0"/>
            </a:br>
            <a:endParaRPr lang="cs-CZ" sz="3600" dirty="0" smtClean="0"/>
          </a:p>
          <a:p>
            <a:r>
              <a:rPr lang="it-IT" sz="3600" b="1" dirty="0" err="1" smtClean="0"/>
              <a:t>nuclear</a:t>
            </a:r>
            <a:r>
              <a:rPr lang="it-IT" sz="3600" dirty="0" smtClean="0"/>
              <a:t> </a:t>
            </a:r>
            <a:r>
              <a:rPr lang="cs-CZ" sz="3600" dirty="0" smtClean="0"/>
              <a:t>      </a:t>
            </a:r>
            <a:r>
              <a:rPr lang="it-IT" sz="3600" dirty="0" smtClean="0"/>
              <a:t>20</a:t>
            </a:r>
            <a:r>
              <a:rPr lang="it-IT" sz="3600" dirty="0"/>
              <a:t>% </a:t>
            </a:r>
            <a:r>
              <a:rPr lang="cs-CZ" sz="3600" dirty="0" smtClean="0"/>
              <a:t>		      -----	</a:t>
            </a:r>
            <a:r>
              <a:rPr lang="it-IT" sz="3600" dirty="0"/>
              <a:t/>
            </a:r>
            <a:br>
              <a:rPr lang="it-IT" sz="3600" dirty="0"/>
            </a:br>
            <a:endParaRPr lang="cs-CZ" sz="3600" dirty="0" smtClean="0"/>
          </a:p>
          <a:p>
            <a:endParaRPr lang="cs-CZ" sz="3600" dirty="0"/>
          </a:p>
          <a:p>
            <a:endParaRPr lang="cs-CZ" sz="3600" dirty="0" smtClean="0"/>
          </a:p>
          <a:p>
            <a:endParaRPr lang="cs-CZ" sz="3600" dirty="0"/>
          </a:p>
        </p:txBody>
      </p:sp>
      <p:sp>
        <p:nvSpPr>
          <p:cNvPr id="4" name="TextBox 3"/>
          <p:cNvSpPr txBox="1"/>
          <p:nvPr/>
        </p:nvSpPr>
        <p:spPr>
          <a:xfrm>
            <a:off x="1835696" y="620688"/>
            <a:ext cx="5904656" cy="2308324"/>
          </a:xfrm>
          <a:prstGeom prst="rect">
            <a:avLst/>
          </a:prstGeom>
          <a:noFill/>
        </p:spPr>
        <p:txBody>
          <a:bodyPr wrap="square" rtlCol="0">
            <a:spAutoFit/>
          </a:bodyPr>
          <a:lstStyle/>
          <a:p>
            <a:r>
              <a:rPr lang="cs-CZ" sz="3600" b="1" u="sng" dirty="0"/>
              <a:t>ELECTRICITY </a:t>
            </a:r>
            <a:r>
              <a:rPr lang="cs-CZ" sz="3600" b="1" u="sng" dirty="0" smtClean="0"/>
              <a:t>PRODUCTION</a:t>
            </a:r>
          </a:p>
          <a:p>
            <a:endParaRPr lang="cs-CZ" sz="3600" b="1" u="sng" dirty="0"/>
          </a:p>
          <a:p>
            <a:endParaRPr lang="cs-CZ" sz="3600" b="1" u="sng" dirty="0"/>
          </a:p>
          <a:p>
            <a:endParaRPr lang="cs-CZ" sz="3600" dirty="0"/>
          </a:p>
        </p:txBody>
      </p:sp>
    </p:spTree>
    <p:extLst>
      <p:ext uri="{BB962C8B-B14F-4D97-AF65-F5344CB8AC3E}">
        <p14:creationId xmlns:p14="http://schemas.microsoft.com/office/powerpoint/2010/main" val="2955363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2"/>
          <p:cNvSpPr>
            <a:spLocks noGrp="1"/>
          </p:cNvSpPr>
          <p:nvPr>
            <p:ph type="sldNum" sz="quarter" idx="12"/>
          </p:nvPr>
        </p:nvSpPr>
        <p:spPr>
          <a:xfrm>
            <a:off x="457200" y="6356350"/>
            <a:ext cx="2133600" cy="365125"/>
          </a:xfrm>
        </p:spPr>
        <p:txBody>
          <a:bodyPr/>
          <a:lstStyle/>
          <a:p>
            <a:pPr algn="l">
              <a:defRPr/>
            </a:pPr>
            <a:fld id="{46806DED-A457-4057-B35E-375AC381F948}" type="slidenum">
              <a:rPr lang="cs-CZ"/>
              <a:pPr algn="l">
                <a:defRPr/>
              </a:pPr>
              <a:t>56</a:t>
            </a:fld>
            <a:endParaRPr lang="cs-CZ"/>
          </a:p>
        </p:txBody>
      </p:sp>
      <p:graphicFrame>
        <p:nvGraphicFramePr>
          <p:cNvPr id="24578" name="Object 2"/>
          <p:cNvGraphicFramePr>
            <a:graphicFrameLocks/>
          </p:cNvGraphicFramePr>
          <p:nvPr>
            <p:custDataLst>
              <p:tags r:id="rId2"/>
            </p:custDataLst>
          </p:nvPr>
        </p:nvGraphicFramePr>
        <p:xfrm>
          <a:off x="650875" y="1609725"/>
          <a:ext cx="7800975" cy="4816475"/>
        </p:xfrm>
        <a:graphic>
          <a:graphicData uri="http://schemas.openxmlformats.org/presentationml/2006/ole">
            <mc:AlternateContent xmlns:mc="http://schemas.openxmlformats.org/markup-compatibility/2006">
              <mc:Choice xmlns:v="urn:schemas-microsoft-com:vml" Requires="v">
                <p:oleObj spid="_x0000_s24594" name="Chart" r:id="rId14" imgW="7551474" imgH="4655892" progId="MSGraph.Chart.8">
                  <p:embed followColorScheme="full"/>
                </p:oleObj>
              </mc:Choice>
              <mc:Fallback>
                <p:oleObj name="Chart" r:id="rId14" imgW="7551474" imgH="4655892" progId="MSGraph.Chart.8">
                  <p:embed followColorScheme="full"/>
                  <p:pic>
                    <p:nvPicPr>
                      <p:cNvPr id="0" name=""/>
                      <p:cNvPicPr preferRelativeResize="0">
                        <a:picLocks noChangeArrowheads="1"/>
                      </p:cNvPicPr>
                      <p:nvPr/>
                    </p:nvPicPr>
                    <p:blipFill>
                      <a:blip r:embed="rId15"/>
                      <a:srcRect/>
                      <a:stretch>
                        <a:fillRect/>
                      </a:stretch>
                    </p:blipFill>
                    <p:spPr bwMode="auto">
                      <a:xfrm>
                        <a:off x="650875" y="1609725"/>
                        <a:ext cx="7800975" cy="481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Rectangle 3"/>
          <p:cNvSpPr>
            <a:spLocks noGrp="1" noChangeArrowheads="1"/>
          </p:cNvSpPr>
          <p:nvPr>
            <p:ph type="title"/>
            <p:custDataLst>
              <p:tags r:id="rId3"/>
            </p:custDataLst>
          </p:nvPr>
        </p:nvSpPr>
        <p:spPr>
          <a:xfrm>
            <a:off x="1270000" y="366713"/>
            <a:ext cx="7612063" cy="588962"/>
          </a:xfrm>
          <a:noFill/>
        </p:spPr>
        <p:txBody>
          <a:bodyPr/>
          <a:lstStyle/>
          <a:p>
            <a:pPr eaLnBrk="1" hangingPunct="1"/>
            <a:r>
              <a:rPr lang="cs-CZ" sz="2800" smtClean="0"/>
              <a:t>CZECH REPUBLIC ELECTRICITY PRODUCTION GAP</a:t>
            </a:r>
          </a:p>
        </p:txBody>
      </p:sp>
      <p:sp>
        <p:nvSpPr>
          <p:cNvPr id="24582" name="Rectangle 4"/>
          <p:cNvSpPr>
            <a:spLocks noChangeArrowheads="1"/>
          </p:cNvSpPr>
          <p:nvPr>
            <p:custDataLst>
              <p:tags r:id="rId4"/>
            </p:custDataLst>
          </p:nvPr>
        </p:nvSpPr>
        <p:spPr bwMode="auto">
          <a:xfrm>
            <a:off x="5381625" y="4851400"/>
            <a:ext cx="278606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solidFill>
                  <a:schemeClr val="bg1"/>
                </a:solidFill>
                <a:latin typeface="Calibri" pitchFamily="34" charset="0"/>
              </a:rPr>
              <a:t>GAS AND RENEWABLES</a:t>
            </a:r>
          </a:p>
        </p:txBody>
      </p:sp>
      <p:sp>
        <p:nvSpPr>
          <p:cNvPr id="24583" name="Rectangle 5"/>
          <p:cNvSpPr>
            <a:spLocks noChangeArrowheads="1"/>
          </p:cNvSpPr>
          <p:nvPr>
            <p:custDataLst>
              <p:tags r:id="rId5"/>
            </p:custDataLst>
          </p:nvPr>
        </p:nvSpPr>
        <p:spPr bwMode="auto">
          <a:xfrm>
            <a:off x="4027488" y="5318125"/>
            <a:ext cx="1447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defTabSz="912813">
              <a:lnSpc>
                <a:spcPct val="110000"/>
              </a:lnSpc>
              <a:buSzPct val="120000"/>
            </a:pPr>
            <a:r>
              <a:rPr lang="cs-CZ" sz="1200">
                <a:solidFill>
                  <a:schemeClr val="bg1"/>
                </a:solidFill>
                <a:latin typeface="Calibri" pitchFamily="34" charset="0"/>
              </a:rPr>
              <a:t>NUCLEAR POWER</a:t>
            </a:r>
          </a:p>
        </p:txBody>
      </p:sp>
      <p:sp>
        <p:nvSpPr>
          <p:cNvPr id="24584" name="Rectangle 6"/>
          <p:cNvSpPr>
            <a:spLocks noChangeArrowheads="1"/>
          </p:cNvSpPr>
          <p:nvPr>
            <p:custDataLst>
              <p:tags r:id="rId6"/>
            </p:custDataLst>
          </p:nvPr>
        </p:nvSpPr>
        <p:spPr bwMode="auto">
          <a:xfrm>
            <a:off x="1306513" y="4216400"/>
            <a:ext cx="288766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defTabSz="912813">
              <a:lnSpc>
                <a:spcPct val="110000"/>
              </a:lnSpc>
              <a:buSzPct val="120000"/>
            </a:pPr>
            <a:r>
              <a:rPr lang="cs-CZ" sz="1200">
                <a:latin typeface="Calibri" pitchFamily="34" charset="0"/>
              </a:rPr>
              <a:t>EXISTING COAL POWER PLANTS</a:t>
            </a:r>
          </a:p>
        </p:txBody>
      </p:sp>
      <p:sp>
        <p:nvSpPr>
          <p:cNvPr id="24585" name="Rectangle 7"/>
          <p:cNvSpPr>
            <a:spLocks noChangeArrowheads="1"/>
          </p:cNvSpPr>
          <p:nvPr>
            <p:custDataLst>
              <p:tags r:id="rId7"/>
            </p:custDataLst>
          </p:nvPr>
        </p:nvSpPr>
        <p:spPr bwMode="auto">
          <a:xfrm>
            <a:off x="823913" y="1438275"/>
            <a:ext cx="7294562"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912813">
              <a:lnSpc>
                <a:spcPct val="110000"/>
              </a:lnSpc>
              <a:buSzPct val="120000"/>
            </a:pPr>
            <a:r>
              <a:rPr lang="cs-CZ" sz="1200" b="1">
                <a:latin typeface="Calibri" pitchFamily="34" charset="0"/>
              </a:rPr>
              <a:t>PRODUCTION VERSUS CONSUMPTION</a:t>
            </a:r>
          </a:p>
        </p:txBody>
      </p:sp>
      <p:sp>
        <p:nvSpPr>
          <p:cNvPr id="24586" name="Line 8"/>
          <p:cNvSpPr>
            <a:spLocks noChangeShapeType="1"/>
          </p:cNvSpPr>
          <p:nvPr>
            <p:custDataLst>
              <p:tags r:id="rId8"/>
            </p:custDataLst>
          </p:nvPr>
        </p:nvSpPr>
        <p:spPr bwMode="auto">
          <a:xfrm>
            <a:off x="819150" y="1695450"/>
            <a:ext cx="7304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296" tIns="46648" rIns="93296" bIns="46648"/>
          <a:lstStyle/>
          <a:p>
            <a:endParaRPr lang="cs-CZ"/>
          </a:p>
        </p:txBody>
      </p:sp>
      <p:graphicFrame>
        <p:nvGraphicFramePr>
          <p:cNvPr id="24579" name="Rectangle 3" hidden="1"/>
          <p:cNvGraphicFramePr>
            <a:graphicFrameLocks/>
          </p:cNvGraphicFramePr>
          <p:nvPr>
            <p:custDataLst>
              <p:tags r:id="rId9"/>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4595" r:id="rId16" imgW="0" imgH="0" progId="TCLayout.ActiveDocument">
                  <p:embed/>
                </p:oleObj>
              </mc:Choice>
              <mc:Fallback>
                <p:oleObj r:id="rId16" imgW="0" imgH="0" progId="TCLayout.ActiveDocument">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7" name="Line 10"/>
          <p:cNvSpPr>
            <a:spLocks noChangeShapeType="1"/>
          </p:cNvSpPr>
          <p:nvPr>
            <p:custDataLst>
              <p:tags r:id="rId10"/>
            </p:custDataLst>
          </p:nvPr>
        </p:nvSpPr>
        <p:spPr bwMode="auto">
          <a:xfrm>
            <a:off x="5324475" y="2794000"/>
            <a:ext cx="3175" cy="180181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296" tIns="46648" rIns="93296" bIns="46648"/>
          <a:lstStyle/>
          <a:p>
            <a:endParaRPr lang="cs-CZ"/>
          </a:p>
        </p:txBody>
      </p:sp>
      <p:sp>
        <p:nvSpPr>
          <p:cNvPr id="24588" name="Rectangle 11"/>
          <p:cNvSpPr>
            <a:spLocks noChangeArrowheads="1"/>
          </p:cNvSpPr>
          <p:nvPr/>
        </p:nvSpPr>
        <p:spPr bwMode="auto">
          <a:xfrm>
            <a:off x="5440363" y="3602038"/>
            <a:ext cx="9874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latin typeface="Calibri" pitchFamily="34" charset="0"/>
              </a:rPr>
              <a:t>59-68 TWh</a:t>
            </a:r>
          </a:p>
        </p:txBody>
      </p:sp>
      <p:sp>
        <p:nvSpPr>
          <p:cNvPr id="24589" name="Rectangle 12"/>
          <p:cNvSpPr>
            <a:spLocks noChangeArrowheads="1"/>
          </p:cNvSpPr>
          <p:nvPr/>
        </p:nvSpPr>
        <p:spPr bwMode="auto">
          <a:xfrm>
            <a:off x="8181975" y="3336925"/>
            <a:ext cx="8985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latin typeface="Calibri" pitchFamily="34" charset="0"/>
              </a:rPr>
              <a:t>87-110 TWh</a:t>
            </a:r>
          </a:p>
        </p:txBody>
      </p:sp>
      <p:sp>
        <p:nvSpPr>
          <p:cNvPr id="24590" name="Line 13"/>
          <p:cNvSpPr>
            <a:spLocks noChangeShapeType="1"/>
          </p:cNvSpPr>
          <p:nvPr/>
        </p:nvSpPr>
        <p:spPr bwMode="auto">
          <a:xfrm flipV="1">
            <a:off x="8089900" y="2087563"/>
            <a:ext cx="0" cy="26860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296" tIns="46648" rIns="93296" bIns="46648"/>
          <a:lstStyle/>
          <a:p>
            <a:endParaRPr lang="cs-CZ"/>
          </a:p>
        </p:txBody>
      </p:sp>
      <p:sp>
        <p:nvSpPr>
          <p:cNvPr id="24591" name="Rectangle 14"/>
          <p:cNvSpPr>
            <a:spLocks noChangeArrowheads="1"/>
          </p:cNvSpPr>
          <p:nvPr/>
        </p:nvSpPr>
        <p:spPr bwMode="auto">
          <a:xfrm>
            <a:off x="8001000" y="2038350"/>
            <a:ext cx="10017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latin typeface="Calibri" pitchFamily="34" charset="0"/>
              </a:rPr>
              <a:t>DOMESTIC CONSUMPTION</a:t>
            </a:r>
          </a:p>
        </p:txBody>
      </p:sp>
      <p:sp>
        <p:nvSpPr>
          <p:cNvPr id="24592" name="AutoShape 15"/>
          <p:cNvSpPr>
            <a:spLocks noChangeArrowheads="1"/>
          </p:cNvSpPr>
          <p:nvPr/>
        </p:nvSpPr>
        <p:spPr bwMode="auto">
          <a:xfrm>
            <a:off x="6288088" y="2944813"/>
            <a:ext cx="1085850" cy="752475"/>
          </a:xfrm>
          <a:prstGeom prst="wedgeRoundRectCallout">
            <a:avLst>
              <a:gd name="adj1" fmla="val -139255"/>
              <a:gd name="adj2" fmla="val -20144"/>
              <a:gd name="adj3" fmla="val 16667"/>
            </a:avLst>
          </a:prstGeom>
          <a:solidFill>
            <a:schemeClr val="accent1"/>
          </a:solidFill>
          <a:ln w="9525">
            <a:solidFill>
              <a:schemeClr val="tx1"/>
            </a:solidFill>
            <a:miter lim="800000"/>
            <a:headEnd/>
            <a:tailEnd/>
          </a:ln>
        </p:spPr>
        <p:txBody>
          <a:bodyPr lIns="34986" tIns="34986" rIns="34986" bIns="34986">
            <a:spAutoFit/>
          </a:bodyPr>
          <a:lstStyle/>
          <a:p>
            <a:pPr defTabSz="912813">
              <a:lnSpc>
                <a:spcPct val="110000"/>
              </a:lnSpc>
              <a:buSzPct val="120000"/>
            </a:pPr>
            <a:r>
              <a:rPr lang="cs-CZ" sz="1200">
                <a:latin typeface="Calibri" pitchFamily="34" charset="0"/>
              </a:rPr>
              <a:t>Missing production capacities</a:t>
            </a:r>
          </a:p>
        </p:txBody>
      </p:sp>
      <p:sp>
        <p:nvSpPr>
          <p:cNvPr id="24593" name="Freeform 16"/>
          <p:cNvSpPr>
            <a:spLocks/>
          </p:cNvSpPr>
          <p:nvPr/>
        </p:nvSpPr>
        <p:spPr bwMode="auto">
          <a:xfrm>
            <a:off x="7359650" y="3143250"/>
            <a:ext cx="722313" cy="193675"/>
          </a:xfrm>
          <a:custGeom>
            <a:avLst/>
            <a:gdLst>
              <a:gd name="T0" fmla="*/ 2147483647 w 510"/>
              <a:gd name="T1" fmla="*/ 0 h 119"/>
              <a:gd name="T2" fmla="*/ 2147483647 w 510"/>
              <a:gd name="T3" fmla="*/ 2147483647 h 119"/>
              <a:gd name="T4" fmla="*/ 0 w 510"/>
              <a:gd name="T5" fmla="*/ 2147483647 h 119"/>
              <a:gd name="T6" fmla="*/ 0 60000 65536"/>
              <a:gd name="T7" fmla="*/ 0 60000 65536"/>
              <a:gd name="T8" fmla="*/ 0 60000 65536"/>
              <a:gd name="T9" fmla="*/ 0 w 510"/>
              <a:gd name="T10" fmla="*/ 0 h 119"/>
              <a:gd name="T11" fmla="*/ 510 w 510"/>
              <a:gd name="T12" fmla="*/ 119 h 119"/>
            </a:gdLst>
            <a:ahLst/>
            <a:cxnLst>
              <a:cxn ang="T6">
                <a:pos x="T0" y="T1"/>
              </a:cxn>
              <a:cxn ang="T7">
                <a:pos x="T2" y="T3"/>
              </a:cxn>
              <a:cxn ang="T8">
                <a:pos x="T4" y="T5"/>
              </a:cxn>
            </a:cxnLst>
            <a:rect l="T9" t="T10" r="T11" b="T12"/>
            <a:pathLst>
              <a:path w="510" h="119">
                <a:moveTo>
                  <a:pt x="6" y="0"/>
                </a:moveTo>
                <a:lnTo>
                  <a:pt x="510" y="18"/>
                </a:lnTo>
                <a:lnTo>
                  <a:pt x="0" y="119"/>
                </a:lnTo>
              </a:path>
            </a:pathLst>
          </a:custGeom>
          <a:solidFill>
            <a:schemeClr val="accent1"/>
          </a:solidFill>
          <a:ln w="9525">
            <a:solidFill>
              <a:schemeClr val="tx1"/>
            </a:solidFill>
            <a:round/>
            <a:headEnd/>
            <a:tailEnd/>
          </a:ln>
        </p:spPr>
        <p:txBody>
          <a:bodyPr lIns="93296" tIns="46648" rIns="93296" bIns="46648"/>
          <a:lstStyle/>
          <a:p>
            <a:endParaRPr lang="cs-CZ"/>
          </a:p>
        </p:txBody>
      </p:sp>
      <p:sp>
        <p:nvSpPr>
          <p:cNvPr id="24594" name="Rectangle 17"/>
          <p:cNvSpPr>
            <a:spLocks noChangeArrowheads="1"/>
          </p:cNvSpPr>
          <p:nvPr/>
        </p:nvSpPr>
        <p:spPr bwMode="auto">
          <a:xfrm>
            <a:off x="4822825" y="2451100"/>
            <a:ext cx="10271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latin typeface="Calibri" pitchFamily="34" charset="0"/>
              </a:rPr>
              <a:t>101-110 TWh</a:t>
            </a:r>
          </a:p>
        </p:txBody>
      </p:sp>
      <p:sp>
        <p:nvSpPr>
          <p:cNvPr id="24595" name="Rectangle 18"/>
          <p:cNvSpPr>
            <a:spLocks noChangeArrowheads="1"/>
          </p:cNvSpPr>
          <p:nvPr/>
        </p:nvSpPr>
        <p:spPr bwMode="auto">
          <a:xfrm>
            <a:off x="7613650" y="1797050"/>
            <a:ext cx="949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latin typeface="Calibri" pitchFamily="34" charset="0"/>
              </a:rPr>
              <a:t>123-146 TWh</a:t>
            </a:r>
          </a:p>
        </p:txBody>
      </p:sp>
      <p:sp>
        <p:nvSpPr>
          <p:cNvPr id="24596" name="Rectangle 19"/>
          <p:cNvSpPr>
            <a:spLocks noChangeArrowheads="1"/>
          </p:cNvSpPr>
          <p:nvPr>
            <p:custDataLst>
              <p:tags r:id="rId11"/>
            </p:custDataLst>
          </p:nvPr>
        </p:nvSpPr>
        <p:spPr bwMode="auto">
          <a:xfrm>
            <a:off x="6007100" y="5737225"/>
            <a:ext cx="609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200">
                <a:solidFill>
                  <a:schemeClr val="bg1"/>
                </a:solidFill>
                <a:latin typeface="Calibri" pitchFamily="34" charset="0"/>
              </a:rPr>
              <a:t>HYDRO</a:t>
            </a:r>
          </a:p>
        </p:txBody>
      </p:sp>
    </p:spTree>
    <p:extLst>
      <p:ext uri="{BB962C8B-B14F-4D97-AF65-F5344CB8AC3E}">
        <p14:creationId xmlns:p14="http://schemas.microsoft.com/office/powerpoint/2010/main" val="191382331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Slide Number Placeholder 2"/>
          <p:cNvSpPr>
            <a:spLocks noGrp="1"/>
          </p:cNvSpPr>
          <p:nvPr>
            <p:ph type="sldNum" sz="quarter" idx="12"/>
          </p:nvPr>
        </p:nvSpPr>
        <p:spPr>
          <a:xfrm>
            <a:off x="457200" y="6356350"/>
            <a:ext cx="2133600" cy="365125"/>
          </a:xfrm>
        </p:spPr>
        <p:txBody>
          <a:bodyPr/>
          <a:lstStyle/>
          <a:p>
            <a:pPr algn="l">
              <a:defRPr/>
            </a:pPr>
            <a:fld id="{16FFECC4-9A77-4568-AC44-64DB6221E5A7}" type="slidenum">
              <a:rPr lang="cs-CZ"/>
              <a:pPr algn="l">
                <a:defRPr/>
              </a:pPr>
              <a:t>57</a:t>
            </a:fld>
            <a:endParaRPr lang="cs-CZ" dirty="0"/>
          </a:p>
        </p:txBody>
      </p:sp>
      <p:sp>
        <p:nvSpPr>
          <p:cNvPr id="25605" name="Rectangle 2"/>
          <p:cNvSpPr>
            <a:spLocks noGrp="1" noChangeArrowheads="1"/>
          </p:cNvSpPr>
          <p:nvPr>
            <p:ph type="title"/>
            <p:custDataLst>
              <p:tags r:id="rId2"/>
            </p:custDataLst>
          </p:nvPr>
        </p:nvSpPr>
        <p:spPr>
          <a:xfrm>
            <a:off x="1270000" y="373063"/>
            <a:ext cx="7645400" cy="588962"/>
          </a:xfrm>
        </p:spPr>
        <p:txBody>
          <a:bodyPr>
            <a:normAutofit fontScale="90000"/>
          </a:bodyPr>
          <a:lstStyle/>
          <a:p>
            <a:pPr indent="346075" eaLnBrk="1" hangingPunct="1"/>
            <a:r>
              <a:rPr lang="cs-CZ" sz="2800" b="1" smtClean="0"/>
              <a:t>CZECH REPUBLIC CAN‘ T  RELY ON</a:t>
            </a:r>
            <a:br>
              <a:rPr lang="cs-CZ" sz="2800" b="1" smtClean="0"/>
            </a:br>
            <a:r>
              <a:rPr lang="cs-CZ" sz="2800" b="1" smtClean="0"/>
              <a:t>ELECTRICITY IMPORTS </a:t>
            </a:r>
          </a:p>
        </p:txBody>
      </p:sp>
      <p:grpSp>
        <p:nvGrpSpPr>
          <p:cNvPr id="2" name="Group 3"/>
          <p:cNvGrpSpPr>
            <a:grpSpLocks/>
          </p:cNvGrpSpPr>
          <p:nvPr/>
        </p:nvGrpSpPr>
        <p:grpSpPr bwMode="auto">
          <a:xfrm>
            <a:off x="7594600" y="1447800"/>
            <a:ext cx="1466850" cy="4452938"/>
            <a:chOff x="4721" y="1055"/>
            <a:chExt cx="873" cy="2666"/>
          </a:xfrm>
        </p:grpSpPr>
        <p:sp>
          <p:nvSpPr>
            <p:cNvPr id="25643" name="AutoShape 4"/>
            <p:cNvSpPr>
              <a:spLocks noChangeArrowheads="1"/>
            </p:cNvSpPr>
            <p:nvPr>
              <p:custDataLst>
                <p:tags r:id="rId19"/>
              </p:custDataLst>
            </p:nvPr>
          </p:nvSpPr>
          <p:spPr bwMode="auto">
            <a:xfrm rot="5400000">
              <a:off x="3441" y="2335"/>
              <a:ext cx="2666" cy="105"/>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atin typeface="Calibri" pitchFamily="34" charset="0"/>
              </a:endParaRPr>
            </a:p>
          </p:txBody>
        </p:sp>
        <p:sp>
          <p:nvSpPr>
            <p:cNvPr id="25644" name="AutoShape 5"/>
            <p:cNvSpPr>
              <a:spLocks noChangeArrowheads="1"/>
            </p:cNvSpPr>
            <p:nvPr>
              <p:custDataLst>
                <p:tags r:id="rId20"/>
              </p:custDataLst>
            </p:nvPr>
          </p:nvSpPr>
          <p:spPr bwMode="auto">
            <a:xfrm>
              <a:off x="4827" y="1144"/>
              <a:ext cx="767" cy="2222"/>
            </a:xfrm>
            <a:prstGeom prst="roundRect">
              <a:avLst>
                <a:gd name="adj" fmla="val 16667"/>
              </a:avLst>
            </a:prstGeom>
            <a:solidFill>
              <a:schemeClr val="accent1"/>
            </a:solidFill>
            <a:ln w="9525">
              <a:solidFill>
                <a:schemeClr val="tx1"/>
              </a:solidFill>
              <a:round/>
              <a:headEnd/>
              <a:tailEnd/>
            </a:ln>
          </p:spPr>
          <p:txBody>
            <a:bodyPr lIns="34290" tIns="34290" rIns="34290" bIns="34290" anchor="ctr">
              <a:spAutoFit/>
            </a:bodyPr>
            <a:lstStyle/>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Impossible to rely on import of </a:t>
              </a:r>
              <a:r>
                <a:rPr lang="cs-CZ" sz="1100">
                  <a:latin typeface="Calibri" pitchFamily="34" charset="0"/>
                </a:rPr>
                <a:t> </a:t>
              </a:r>
              <a:r>
                <a:rPr lang="en-US" sz="1100">
                  <a:latin typeface="Calibri" pitchFamily="34" charset="0"/>
                </a:rPr>
                <a:t>electricity from neighboring countries</a:t>
              </a:r>
            </a:p>
            <a:p>
              <a:pPr marL="146050" lvl="1" indent="-144463" defTabSz="912813">
                <a:lnSpc>
                  <a:spcPct val="110000"/>
                </a:lnSpc>
                <a:buClr>
                  <a:srgbClr val="EF4632"/>
                </a:buClr>
                <a:buSzPct val="120000"/>
                <a:buFont typeface="Wingdings" pitchFamily="2" charset="2"/>
                <a:buChar char="§"/>
              </a:pPr>
              <a:endParaRPr lang="en-US" sz="1100">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In central Europe will be to 2030  closed about 30 </a:t>
              </a:r>
              <a:r>
                <a:rPr lang="cs-CZ" sz="1100">
                  <a:latin typeface="Calibri" pitchFamily="34" charset="0"/>
                </a:rPr>
                <a:t>G</a:t>
              </a:r>
              <a:r>
                <a:rPr lang="en-US" sz="1100">
                  <a:latin typeface="Calibri" pitchFamily="34" charset="0"/>
                </a:rPr>
                <a:t>W of power plan</a:t>
              </a:r>
              <a:r>
                <a:rPr lang="cs-CZ" sz="1100">
                  <a:latin typeface="Calibri" pitchFamily="34" charset="0"/>
                </a:rPr>
                <a:t>ts</a:t>
              </a:r>
              <a:endParaRPr lang="en-US" sz="1100">
                <a:latin typeface="Calibri" pitchFamily="34" charset="0"/>
              </a:endParaRPr>
            </a:p>
            <a:p>
              <a:pPr marL="146050" lvl="1" indent="-144463" defTabSz="912813">
                <a:lnSpc>
                  <a:spcPct val="110000"/>
                </a:lnSpc>
                <a:buClr>
                  <a:srgbClr val="EF4632"/>
                </a:buClr>
                <a:buSzPct val="120000"/>
                <a:buFont typeface="Wingdings" pitchFamily="2" charset="2"/>
                <a:buChar char="§"/>
              </a:pPr>
              <a:endParaRPr lang="en-US" sz="1100">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It is expected a shortage of about 15 GW of electricity producing capacities</a:t>
              </a:r>
            </a:p>
          </p:txBody>
        </p:sp>
      </p:grpSp>
      <p:grpSp>
        <p:nvGrpSpPr>
          <p:cNvPr id="25607" name="Group 6"/>
          <p:cNvGrpSpPr>
            <a:grpSpLocks/>
          </p:cNvGrpSpPr>
          <p:nvPr>
            <p:custDataLst>
              <p:tags r:id="rId3"/>
            </p:custDataLst>
          </p:nvPr>
        </p:nvGrpSpPr>
        <p:grpSpPr bwMode="auto">
          <a:xfrm>
            <a:off x="1009650" y="1863725"/>
            <a:ext cx="4075113" cy="3190875"/>
            <a:chOff x="1065" y="1262"/>
            <a:chExt cx="2153" cy="1687"/>
          </a:xfrm>
        </p:grpSpPr>
        <p:grpSp>
          <p:nvGrpSpPr>
            <p:cNvPr id="25624" name="Group 7"/>
            <p:cNvGrpSpPr>
              <a:grpSpLocks/>
            </p:cNvGrpSpPr>
            <p:nvPr>
              <p:custDataLst>
                <p:tags r:id="rId12"/>
              </p:custDataLst>
            </p:nvPr>
          </p:nvGrpSpPr>
          <p:grpSpPr bwMode="auto">
            <a:xfrm>
              <a:off x="1065" y="1262"/>
              <a:ext cx="2153" cy="1687"/>
              <a:chOff x="2681" y="4534"/>
              <a:chExt cx="1105" cy="866"/>
            </a:xfrm>
          </p:grpSpPr>
          <p:sp>
            <p:nvSpPr>
              <p:cNvPr id="25631" name="Freeform 8"/>
              <p:cNvSpPr>
                <a:spLocks/>
              </p:cNvSpPr>
              <p:nvPr/>
            </p:nvSpPr>
            <p:spPr bwMode="auto">
              <a:xfrm>
                <a:off x="3343" y="5024"/>
                <a:ext cx="359" cy="183"/>
              </a:xfrm>
              <a:custGeom>
                <a:avLst/>
                <a:gdLst>
                  <a:gd name="T0" fmla="*/ 0 w 566"/>
                  <a:gd name="T1" fmla="*/ 4 h 296"/>
                  <a:gd name="T2" fmla="*/ 1 w 566"/>
                  <a:gd name="T3" fmla="*/ 6 h 296"/>
                  <a:gd name="T4" fmla="*/ 3 w 566"/>
                  <a:gd name="T5" fmla="*/ 7 h 296"/>
                  <a:gd name="T6" fmla="*/ 4 w 566"/>
                  <a:gd name="T7" fmla="*/ 7 h 296"/>
                  <a:gd name="T8" fmla="*/ 4 w 566"/>
                  <a:gd name="T9" fmla="*/ 7 h 296"/>
                  <a:gd name="T10" fmla="*/ 8 w 566"/>
                  <a:gd name="T11" fmla="*/ 4 h 296"/>
                  <a:gd name="T12" fmla="*/ 10 w 566"/>
                  <a:gd name="T13" fmla="*/ 4 h 296"/>
                  <a:gd name="T14" fmla="*/ 10 w 566"/>
                  <a:gd name="T15" fmla="*/ 4 h 296"/>
                  <a:gd name="T16" fmla="*/ 11 w 566"/>
                  <a:gd name="T17" fmla="*/ 4 h 296"/>
                  <a:gd name="T18" fmla="*/ 12 w 566"/>
                  <a:gd name="T19" fmla="*/ 4 h 296"/>
                  <a:gd name="T20" fmla="*/ 15 w 566"/>
                  <a:gd name="T21" fmla="*/ 4 h 296"/>
                  <a:gd name="T22" fmla="*/ 15 w 566"/>
                  <a:gd name="T23" fmla="*/ 1 h 296"/>
                  <a:gd name="T24" fmla="*/ 15 w 566"/>
                  <a:gd name="T25" fmla="*/ 1 h 296"/>
                  <a:gd name="T26" fmla="*/ 14 w 566"/>
                  <a:gd name="T27" fmla="*/ 1 h 296"/>
                  <a:gd name="T28" fmla="*/ 12 w 566"/>
                  <a:gd name="T29" fmla="*/ 1 h 296"/>
                  <a:gd name="T30" fmla="*/ 11 w 566"/>
                  <a:gd name="T31" fmla="*/ 1 h 296"/>
                  <a:gd name="T32" fmla="*/ 10 w 566"/>
                  <a:gd name="T33" fmla="*/ 1 h 296"/>
                  <a:gd name="T34" fmla="*/ 9 w 566"/>
                  <a:gd name="T35" fmla="*/ 1 h 296"/>
                  <a:gd name="T36" fmla="*/ 7 w 566"/>
                  <a:gd name="T37" fmla="*/ 1 h 296"/>
                  <a:gd name="T38" fmla="*/ 6 w 566"/>
                  <a:gd name="T39" fmla="*/ 1 h 296"/>
                  <a:gd name="T40" fmla="*/ 4 w 566"/>
                  <a:gd name="T41" fmla="*/ 0 h 296"/>
                  <a:gd name="T42" fmla="*/ 0 w 566"/>
                  <a:gd name="T43" fmla="*/ 4 h 2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6"/>
                  <a:gd name="T67" fmla="*/ 0 h 296"/>
                  <a:gd name="T68" fmla="*/ 566 w 566"/>
                  <a:gd name="T69" fmla="*/ 296 h 2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6" h="296">
                    <a:moveTo>
                      <a:pt x="0" y="147"/>
                    </a:moveTo>
                    <a:lnTo>
                      <a:pt x="43" y="254"/>
                    </a:lnTo>
                    <a:lnTo>
                      <a:pt x="109" y="296"/>
                    </a:lnTo>
                    <a:lnTo>
                      <a:pt x="139" y="296"/>
                    </a:lnTo>
                    <a:lnTo>
                      <a:pt x="171" y="296"/>
                    </a:lnTo>
                    <a:lnTo>
                      <a:pt x="300" y="221"/>
                    </a:lnTo>
                    <a:lnTo>
                      <a:pt x="354" y="212"/>
                    </a:lnTo>
                    <a:lnTo>
                      <a:pt x="374" y="189"/>
                    </a:lnTo>
                    <a:lnTo>
                      <a:pt x="407" y="169"/>
                    </a:lnTo>
                    <a:lnTo>
                      <a:pt x="462" y="159"/>
                    </a:lnTo>
                    <a:lnTo>
                      <a:pt x="546" y="179"/>
                    </a:lnTo>
                    <a:lnTo>
                      <a:pt x="566" y="62"/>
                    </a:lnTo>
                    <a:lnTo>
                      <a:pt x="546" y="62"/>
                    </a:lnTo>
                    <a:lnTo>
                      <a:pt x="513" y="28"/>
                    </a:lnTo>
                    <a:lnTo>
                      <a:pt x="462" y="20"/>
                    </a:lnTo>
                    <a:lnTo>
                      <a:pt x="427" y="40"/>
                    </a:lnTo>
                    <a:lnTo>
                      <a:pt x="362" y="40"/>
                    </a:lnTo>
                    <a:lnTo>
                      <a:pt x="332" y="70"/>
                    </a:lnTo>
                    <a:lnTo>
                      <a:pt x="266" y="20"/>
                    </a:lnTo>
                    <a:lnTo>
                      <a:pt x="224" y="40"/>
                    </a:lnTo>
                    <a:lnTo>
                      <a:pt x="156" y="0"/>
                    </a:lnTo>
                    <a:lnTo>
                      <a:pt x="0" y="147"/>
                    </a:lnTo>
                    <a:close/>
                  </a:path>
                </a:pathLst>
              </a:custGeom>
              <a:solidFill>
                <a:schemeClr val="accent1"/>
              </a:solidFill>
              <a:ln w="9525">
                <a:solidFill>
                  <a:schemeClr val="tx1"/>
                </a:solidFill>
                <a:round/>
                <a:headEnd/>
                <a:tailEnd/>
              </a:ln>
            </p:spPr>
            <p:txBody>
              <a:bodyPr/>
              <a:lstStyle/>
              <a:p>
                <a:endParaRPr lang="cs-CZ"/>
              </a:p>
            </p:txBody>
          </p:sp>
          <p:sp>
            <p:nvSpPr>
              <p:cNvPr id="25632" name="Freeform 9"/>
              <p:cNvSpPr>
                <a:spLocks/>
              </p:cNvSpPr>
              <p:nvPr/>
            </p:nvSpPr>
            <p:spPr bwMode="auto">
              <a:xfrm>
                <a:off x="3343" y="5024"/>
                <a:ext cx="359" cy="183"/>
              </a:xfrm>
              <a:custGeom>
                <a:avLst/>
                <a:gdLst>
                  <a:gd name="T0" fmla="*/ 0 w 566"/>
                  <a:gd name="T1" fmla="*/ 4 h 296"/>
                  <a:gd name="T2" fmla="*/ 1 w 566"/>
                  <a:gd name="T3" fmla="*/ 6 h 296"/>
                  <a:gd name="T4" fmla="*/ 3 w 566"/>
                  <a:gd name="T5" fmla="*/ 7 h 296"/>
                  <a:gd name="T6" fmla="*/ 4 w 566"/>
                  <a:gd name="T7" fmla="*/ 7 h 296"/>
                  <a:gd name="T8" fmla="*/ 4 w 566"/>
                  <a:gd name="T9" fmla="*/ 7 h 296"/>
                  <a:gd name="T10" fmla="*/ 8 w 566"/>
                  <a:gd name="T11" fmla="*/ 4 h 296"/>
                  <a:gd name="T12" fmla="*/ 10 w 566"/>
                  <a:gd name="T13" fmla="*/ 4 h 296"/>
                  <a:gd name="T14" fmla="*/ 10 w 566"/>
                  <a:gd name="T15" fmla="*/ 4 h 296"/>
                  <a:gd name="T16" fmla="*/ 11 w 566"/>
                  <a:gd name="T17" fmla="*/ 4 h 296"/>
                  <a:gd name="T18" fmla="*/ 12 w 566"/>
                  <a:gd name="T19" fmla="*/ 4 h 296"/>
                  <a:gd name="T20" fmla="*/ 15 w 566"/>
                  <a:gd name="T21" fmla="*/ 4 h 296"/>
                  <a:gd name="T22" fmla="*/ 15 w 566"/>
                  <a:gd name="T23" fmla="*/ 1 h 296"/>
                  <a:gd name="T24" fmla="*/ 15 w 566"/>
                  <a:gd name="T25" fmla="*/ 1 h 296"/>
                  <a:gd name="T26" fmla="*/ 14 w 566"/>
                  <a:gd name="T27" fmla="*/ 1 h 296"/>
                  <a:gd name="T28" fmla="*/ 12 w 566"/>
                  <a:gd name="T29" fmla="*/ 1 h 296"/>
                  <a:gd name="T30" fmla="*/ 11 w 566"/>
                  <a:gd name="T31" fmla="*/ 1 h 296"/>
                  <a:gd name="T32" fmla="*/ 10 w 566"/>
                  <a:gd name="T33" fmla="*/ 1 h 296"/>
                  <a:gd name="T34" fmla="*/ 9 w 566"/>
                  <a:gd name="T35" fmla="*/ 1 h 296"/>
                  <a:gd name="T36" fmla="*/ 7 w 566"/>
                  <a:gd name="T37" fmla="*/ 1 h 296"/>
                  <a:gd name="T38" fmla="*/ 6 w 566"/>
                  <a:gd name="T39" fmla="*/ 1 h 296"/>
                  <a:gd name="T40" fmla="*/ 4 w 566"/>
                  <a:gd name="T41" fmla="*/ 0 h 296"/>
                  <a:gd name="T42" fmla="*/ 0 w 566"/>
                  <a:gd name="T43" fmla="*/ 4 h 2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6"/>
                  <a:gd name="T67" fmla="*/ 0 h 296"/>
                  <a:gd name="T68" fmla="*/ 566 w 566"/>
                  <a:gd name="T69" fmla="*/ 296 h 2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6" h="296">
                    <a:moveTo>
                      <a:pt x="0" y="147"/>
                    </a:moveTo>
                    <a:lnTo>
                      <a:pt x="43" y="254"/>
                    </a:lnTo>
                    <a:lnTo>
                      <a:pt x="109" y="296"/>
                    </a:lnTo>
                    <a:lnTo>
                      <a:pt x="139" y="296"/>
                    </a:lnTo>
                    <a:lnTo>
                      <a:pt x="171" y="296"/>
                    </a:lnTo>
                    <a:lnTo>
                      <a:pt x="300" y="221"/>
                    </a:lnTo>
                    <a:lnTo>
                      <a:pt x="354" y="212"/>
                    </a:lnTo>
                    <a:lnTo>
                      <a:pt x="374" y="189"/>
                    </a:lnTo>
                    <a:lnTo>
                      <a:pt x="407" y="169"/>
                    </a:lnTo>
                    <a:lnTo>
                      <a:pt x="462" y="159"/>
                    </a:lnTo>
                    <a:lnTo>
                      <a:pt x="546" y="179"/>
                    </a:lnTo>
                    <a:lnTo>
                      <a:pt x="566" y="62"/>
                    </a:lnTo>
                    <a:lnTo>
                      <a:pt x="546" y="62"/>
                    </a:lnTo>
                    <a:lnTo>
                      <a:pt x="513" y="28"/>
                    </a:lnTo>
                    <a:lnTo>
                      <a:pt x="462" y="20"/>
                    </a:lnTo>
                    <a:lnTo>
                      <a:pt x="427" y="40"/>
                    </a:lnTo>
                    <a:lnTo>
                      <a:pt x="362" y="40"/>
                    </a:lnTo>
                    <a:lnTo>
                      <a:pt x="332" y="70"/>
                    </a:lnTo>
                    <a:lnTo>
                      <a:pt x="266" y="20"/>
                    </a:lnTo>
                    <a:lnTo>
                      <a:pt x="224" y="40"/>
                    </a:lnTo>
                    <a:lnTo>
                      <a:pt x="156" y="0"/>
                    </a:lnTo>
                    <a:lnTo>
                      <a:pt x="0" y="147"/>
                    </a:lnTo>
                  </a:path>
                </a:pathLst>
              </a:custGeom>
              <a:solidFill>
                <a:schemeClr val="accent2"/>
              </a:solidFill>
              <a:ln w="9525">
                <a:solidFill>
                  <a:schemeClr val="tx1"/>
                </a:solidFill>
                <a:round/>
                <a:headEnd/>
                <a:tailEnd/>
              </a:ln>
            </p:spPr>
            <p:txBody>
              <a:bodyPr/>
              <a:lstStyle/>
              <a:p>
                <a:endParaRPr lang="cs-CZ"/>
              </a:p>
            </p:txBody>
          </p:sp>
          <p:sp>
            <p:nvSpPr>
              <p:cNvPr id="25633" name="Freeform 10"/>
              <p:cNvSpPr>
                <a:spLocks/>
              </p:cNvSpPr>
              <p:nvPr/>
            </p:nvSpPr>
            <p:spPr bwMode="auto">
              <a:xfrm>
                <a:off x="3186" y="4546"/>
                <a:ext cx="600" cy="521"/>
              </a:xfrm>
              <a:custGeom>
                <a:avLst/>
                <a:gdLst>
                  <a:gd name="T0" fmla="*/ 24 w 942"/>
                  <a:gd name="T1" fmla="*/ 10 h 844"/>
                  <a:gd name="T2" fmla="*/ 24 w 942"/>
                  <a:gd name="T3" fmla="*/ 9 h 844"/>
                  <a:gd name="T4" fmla="*/ 24 w 942"/>
                  <a:gd name="T5" fmla="*/ 9 h 844"/>
                  <a:gd name="T6" fmla="*/ 22 w 942"/>
                  <a:gd name="T7" fmla="*/ 7 h 844"/>
                  <a:gd name="T8" fmla="*/ 24 w 942"/>
                  <a:gd name="T9" fmla="*/ 6 h 844"/>
                  <a:gd name="T10" fmla="*/ 24 w 942"/>
                  <a:gd name="T11" fmla="*/ 6 h 844"/>
                  <a:gd name="T12" fmla="*/ 22 w 942"/>
                  <a:gd name="T13" fmla="*/ 2 h 844"/>
                  <a:gd name="T14" fmla="*/ 22 w 942"/>
                  <a:gd name="T15" fmla="*/ 1 h 844"/>
                  <a:gd name="T16" fmla="*/ 21 w 942"/>
                  <a:gd name="T17" fmla="*/ 1 h 844"/>
                  <a:gd name="T18" fmla="*/ 20 w 942"/>
                  <a:gd name="T19" fmla="*/ 1 h 844"/>
                  <a:gd name="T20" fmla="*/ 18 w 942"/>
                  <a:gd name="T21" fmla="*/ 1 h 844"/>
                  <a:gd name="T22" fmla="*/ 16 w 942"/>
                  <a:gd name="T23" fmla="*/ 1 h 844"/>
                  <a:gd name="T24" fmla="*/ 13 w 942"/>
                  <a:gd name="T25" fmla="*/ 1 h 844"/>
                  <a:gd name="T26" fmla="*/ 12 w 942"/>
                  <a:gd name="T27" fmla="*/ 1 h 844"/>
                  <a:gd name="T28" fmla="*/ 11 w 942"/>
                  <a:gd name="T29" fmla="*/ 1 h 844"/>
                  <a:gd name="T30" fmla="*/ 10 w 942"/>
                  <a:gd name="T31" fmla="*/ 0 h 844"/>
                  <a:gd name="T32" fmla="*/ 8 w 942"/>
                  <a:gd name="T33" fmla="*/ 1 h 844"/>
                  <a:gd name="T34" fmla="*/ 6 w 942"/>
                  <a:gd name="T35" fmla="*/ 1 h 844"/>
                  <a:gd name="T36" fmla="*/ 4 w 942"/>
                  <a:gd name="T37" fmla="*/ 2 h 844"/>
                  <a:gd name="T38" fmla="*/ 3 w 942"/>
                  <a:gd name="T39" fmla="*/ 2 h 844"/>
                  <a:gd name="T40" fmla="*/ 0 w 942"/>
                  <a:gd name="T41" fmla="*/ 4 h 844"/>
                  <a:gd name="T42" fmla="*/ 1 w 942"/>
                  <a:gd name="T43" fmla="*/ 4 h 844"/>
                  <a:gd name="T44" fmla="*/ 1 w 942"/>
                  <a:gd name="T45" fmla="*/ 6 h 844"/>
                  <a:gd name="T46" fmla="*/ 0 w 942"/>
                  <a:gd name="T47" fmla="*/ 6 h 844"/>
                  <a:gd name="T48" fmla="*/ 1 w 942"/>
                  <a:gd name="T49" fmla="*/ 7 h 844"/>
                  <a:gd name="T50" fmla="*/ 1 w 942"/>
                  <a:gd name="T51" fmla="*/ 10 h 844"/>
                  <a:gd name="T52" fmla="*/ 2 w 942"/>
                  <a:gd name="T53" fmla="*/ 12 h 844"/>
                  <a:gd name="T54" fmla="*/ 2 w 942"/>
                  <a:gd name="T55" fmla="*/ 12 h 844"/>
                  <a:gd name="T56" fmla="*/ 2 w 942"/>
                  <a:gd name="T57" fmla="*/ 13 h 844"/>
                  <a:gd name="T58" fmla="*/ 3 w 942"/>
                  <a:gd name="T59" fmla="*/ 12 h 844"/>
                  <a:gd name="T60" fmla="*/ 3 w 942"/>
                  <a:gd name="T61" fmla="*/ 14 h 844"/>
                  <a:gd name="T62" fmla="*/ 4 w 942"/>
                  <a:gd name="T63" fmla="*/ 14 h 844"/>
                  <a:gd name="T64" fmla="*/ 4 w 942"/>
                  <a:gd name="T65" fmla="*/ 14 h 844"/>
                  <a:gd name="T66" fmla="*/ 6 w 942"/>
                  <a:gd name="T67" fmla="*/ 14 h 844"/>
                  <a:gd name="T68" fmla="*/ 6 w 942"/>
                  <a:gd name="T69" fmla="*/ 15 h 844"/>
                  <a:gd name="T70" fmla="*/ 7 w 942"/>
                  <a:gd name="T71" fmla="*/ 14 h 844"/>
                  <a:gd name="T72" fmla="*/ 8 w 942"/>
                  <a:gd name="T73" fmla="*/ 14 h 844"/>
                  <a:gd name="T74" fmla="*/ 10 w 942"/>
                  <a:gd name="T75" fmla="*/ 15 h 844"/>
                  <a:gd name="T76" fmla="*/ 12 w 942"/>
                  <a:gd name="T77" fmla="*/ 17 h 844"/>
                  <a:gd name="T78" fmla="*/ 13 w 942"/>
                  <a:gd name="T79" fmla="*/ 17 h 844"/>
                  <a:gd name="T80" fmla="*/ 14 w 942"/>
                  <a:gd name="T81" fmla="*/ 17 h 844"/>
                  <a:gd name="T82" fmla="*/ 16 w 942"/>
                  <a:gd name="T83" fmla="*/ 18 h 844"/>
                  <a:gd name="T84" fmla="*/ 17 w 942"/>
                  <a:gd name="T85" fmla="*/ 17 h 844"/>
                  <a:gd name="T86" fmla="*/ 18 w 942"/>
                  <a:gd name="T87" fmla="*/ 17 h 844"/>
                  <a:gd name="T88" fmla="*/ 20 w 942"/>
                  <a:gd name="T89" fmla="*/ 17 h 844"/>
                  <a:gd name="T90" fmla="*/ 20 w 942"/>
                  <a:gd name="T91" fmla="*/ 17 h 844"/>
                  <a:gd name="T92" fmla="*/ 22 w 942"/>
                  <a:gd name="T93" fmla="*/ 17 h 844"/>
                  <a:gd name="T94" fmla="*/ 22 w 942"/>
                  <a:gd name="T95" fmla="*/ 17 h 844"/>
                  <a:gd name="T96" fmla="*/ 23 w 942"/>
                  <a:gd name="T97" fmla="*/ 15 h 844"/>
                  <a:gd name="T98" fmla="*/ 24 w 942"/>
                  <a:gd name="T99" fmla="*/ 14 h 844"/>
                  <a:gd name="T100" fmla="*/ 25 w 942"/>
                  <a:gd name="T101" fmla="*/ 14 h 844"/>
                  <a:gd name="T102" fmla="*/ 25 w 942"/>
                  <a:gd name="T103" fmla="*/ 12 h 844"/>
                  <a:gd name="T104" fmla="*/ 24 w 942"/>
                  <a:gd name="T105" fmla="*/ 10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2"/>
                  <a:gd name="T160" fmla="*/ 0 h 844"/>
                  <a:gd name="T161" fmla="*/ 942 w 942"/>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2" h="844">
                    <a:moveTo>
                      <a:pt x="888" y="483"/>
                    </a:moveTo>
                    <a:lnTo>
                      <a:pt x="865" y="449"/>
                    </a:lnTo>
                    <a:lnTo>
                      <a:pt x="865" y="407"/>
                    </a:lnTo>
                    <a:lnTo>
                      <a:pt x="833" y="364"/>
                    </a:lnTo>
                    <a:lnTo>
                      <a:pt x="865" y="310"/>
                    </a:lnTo>
                    <a:lnTo>
                      <a:pt x="876" y="245"/>
                    </a:lnTo>
                    <a:lnTo>
                      <a:pt x="833" y="119"/>
                    </a:lnTo>
                    <a:lnTo>
                      <a:pt x="823" y="87"/>
                    </a:lnTo>
                    <a:lnTo>
                      <a:pt x="780" y="45"/>
                    </a:lnTo>
                    <a:lnTo>
                      <a:pt x="758" y="34"/>
                    </a:lnTo>
                    <a:lnTo>
                      <a:pt x="684" y="54"/>
                    </a:lnTo>
                    <a:lnTo>
                      <a:pt x="599" y="64"/>
                    </a:lnTo>
                    <a:lnTo>
                      <a:pt x="481" y="54"/>
                    </a:lnTo>
                    <a:lnTo>
                      <a:pt x="449" y="76"/>
                    </a:lnTo>
                    <a:lnTo>
                      <a:pt x="396" y="76"/>
                    </a:lnTo>
                    <a:lnTo>
                      <a:pt x="362" y="0"/>
                    </a:lnTo>
                    <a:lnTo>
                      <a:pt x="300" y="22"/>
                    </a:lnTo>
                    <a:lnTo>
                      <a:pt x="223" y="45"/>
                    </a:lnTo>
                    <a:lnTo>
                      <a:pt x="170" y="96"/>
                    </a:lnTo>
                    <a:lnTo>
                      <a:pt x="96" y="107"/>
                    </a:lnTo>
                    <a:lnTo>
                      <a:pt x="0" y="171"/>
                    </a:lnTo>
                    <a:lnTo>
                      <a:pt x="9" y="215"/>
                    </a:lnTo>
                    <a:lnTo>
                      <a:pt x="9" y="257"/>
                    </a:lnTo>
                    <a:lnTo>
                      <a:pt x="0" y="300"/>
                    </a:lnTo>
                    <a:lnTo>
                      <a:pt x="19" y="333"/>
                    </a:lnTo>
                    <a:lnTo>
                      <a:pt x="31" y="494"/>
                    </a:lnTo>
                    <a:lnTo>
                      <a:pt x="54" y="526"/>
                    </a:lnTo>
                    <a:lnTo>
                      <a:pt x="62" y="568"/>
                    </a:lnTo>
                    <a:lnTo>
                      <a:pt x="54" y="610"/>
                    </a:lnTo>
                    <a:lnTo>
                      <a:pt x="84" y="588"/>
                    </a:lnTo>
                    <a:lnTo>
                      <a:pt x="116" y="621"/>
                    </a:lnTo>
                    <a:lnTo>
                      <a:pt x="150" y="621"/>
                    </a:lnTo>
                    <a:lnTo>
                      <a:pt x="181" y="645"/>
                    </a:lnTo>
                    <a:lnTo>
                      <a:pt x="215" y="695"/>
                    </a:lnTo>
                    <a:lnTo>
                      <a:pt x="245" y="717"/>
                    </a:lnTo>
                    <a:lnTo>
                      <a:pt x="257" y="675"/>
                    </a:lnTo>
                    <a:lnTo>
                      <a:pt x="319" y="695"/>
                    </a:lnTo>
                    <a:lnTo>
                      <a:pt x="354" y="737"/>
                    </a:lnTo>
                    <a:lnTo>
                      <a:pt x="449" y="802"/>
                    </a:lnTo>
                    <a:lnTo>
                      <a:pt x="469" y="814"/>
                    </a:lnTo>
                    <a:lnTo>
                      <a:pt x="511" y="794"/>
                    </a:lnTo>
                    <a:lnTo>
                      <a:pt x="577" y="844"/>
                    </a:lnTo>
                    <a:lnTo>
                      <a:pt x="607" y="814"/>
                    </a:lnTo>
                    <a:lnTo>
                      <a:pt x="672" y="814"/>
                    </a:lnTo>
                    <a:lnTo>
                      <a:pt x="707" y="794"/>
                    </a:lnTo>
                    <a:lnTo>
                      <a:pt x="758" y="802"/>
                    </a:lnTo>
                    <a:lnTo>
                      <a:pt x="791" y="836"/>
                    </a:lnTo>
                    <a:lnTo>
                      <a:pt x="811" y="836"/>
                    </a:lnTo>
                    <a:lnTo>
                      <a:pt x="845" y="749"/>
                    </a:lnTo>
                    <a:lnTo>
                      <a:pt x="876" y="675"/>
                    </a:lnTo>
                    <a:lnTo>
                      <a:pt x="942" y="621"/>
                    </a:lnTo>
                    <a:lnTo>
                      <a:pt x="930" y="568"/>
                    </a:lnTo>
                    <a:lnTo>
                      <a:pt x="888" y="483"/>
                    </a:lnTo>
                    <a:close/>
                  </a:path>
                </a:pathLst>
              </a:custGeom>
              <a:solidFill>
                <a:schemeClr val="accent1"/>
              </a:solidFill>
              <a:ln w="9525">
                <a:solidFill>
                  <a:schemeClr val="tx1"/>
                </a:solidFill>
                <a:round/>
                <a:headEnd/>
                <a:tailEnd/>
              </a:ln>
            </p:spPr>
            <p:txBody>
              <a:bodyPr/>
              <a:lstStyle/>
              <a:p>
                <a:endParaRPr lang="cs-CZ"/>
              </a:p>
            </p:txBody>
          </p:sp>
          <p:sp>
            <p:nvSpPr>
              <p:cNvPr id="25634" name="Freeform 11"/>
              <p:cNvSpPr>
                <a:spLocks/>
              </p:cNvSpPr>
              <p:nvPr/>
            </p:nvSpPr>
            <p:spPr bwMode="auto">
              <a:xfrm>
                <a:off x="3186" y="4546"/>
                <a:ext cx="600" cy="521"/>
              </a:xfrm>
              <a:custGeom>
                <a:avLst/>
                <a:gdLst>
                  <a:gd name="T0" fmla="*/ 24 w 942"/>
                  <a:gd name="T1" fmla="*/ 10 h 844"/>
                  <a:gd name="T2" fmla="*/ 24 w 942"/>
                  <a:gd name="T3" fmla="*/ 9 h 844"/>
                  <a:gd name="T4" fmla="*/ 24 w 942"/>
                  <a:gd name="T5" fmla="*/ 9 h 844"/>
                  <a:gd name="T6" fmla="*/ 22 w 942"/>
                  <a:gd name="T7" fmla="*/ 7 h 844"/>
                  <a:gd name="T8" fmla="*/ 24 w 942"/>
                  <a:gd name="T9" fmla="*/ 6 h 844"/>
                  <a:gd name="T10" fmla="*/ 24 w 942"/>
                  <a:gd name="T11" fmla="*/ 6 h 844"/>
                  <a:gd name="T12" fmla="*/ 22 w 942"/>
                  <a:gd name="T13" fmla="*/ 2 h 844"/>
                  <a:gd name="T14" fmla="*/ 22 w 942"/>
                  <a:gd name="T15" fmla="*/ 1 h 844"/>
                  <a:gd name="T16" fmla="*/ 21 w 942"/>
                  <a:gd name="T17" fmla="*/ 1 h 844"/>
                  <a:gd name="T18" fmla="*/ 20 w 942"/>
                  <a:gd name="T19" fmla="*/ 1 h 844"/>
                  <a:gd name="T20" fmla="*/ 18 w 942"/>
                  <a:gd name="T21" fmla="*/ 1 h 844"/>
                  <a:gd name="T22" fmla="*/ 16 w 942"/>
                  <a:gd name="T23" fmla="*/ 1 h 844"/>
                  <a:gd name="T24" fmla="*/ 13 w 942"/>
                  <a:gd name="T25" fmla="*/ 1 h 844"/>
                  <a:gd name="T26" fmla="*/ 12 w 942"/>
                  <a:gd name="T27" fmla="*/ 1 h 844"/>
                  <a:gd name="T28" fmla="*/ 11 w 942"/>
                  <a:gd name="T29" fmla="*/ 1 h 844"/>
                  <a:gd name="T30" fmla="*/ 10 w 942"/>
                  <a:gd name="T31" fmla="*/ 0 h 844"/>
                  <a:gd name="T32" fmla="*/ 8 w 942"/>
                  <a:gd name="T33" fmla="*/ 1 h 844"/>
                  <a:gd name="T34" fmla="*/ 6 w 942"/>
                  <a:gd name="T35" fmla="*/ 1 h 844"/>
                  <a:gd name="T36" fmla="*/ 4 w 942"/>
                  <a:gd name="T37" fmla="*/ 2 h 844"/>
                  <a:gd name="T38" fmla="*/ 3 w 942"/>
                  <a:gd name="T39" fmla="*/ 2 h 844"/>
                  <a:gd name="T40" fmla="*/ 0 w 942"/>
                  <a:gd name="T41" fmla="*/ 4 h 844"/>
                  <a:gd name="T42" fmla="*/ 1 w 942"/>
                  <a:gd name="T43" fmla="*/ 4 h 844"/>
                  <a:gd name="T44" fmla="*/ 1 w 942"/>
                  <a:gd name="T45" fmla="*/ 6 h 844"/>
                  <a:gd name="T46" fmla="*/ 0 w 942"/>
                  <a:gd name="T47" fmla="*/ 6 h 844"/>
                  <a:gd name="T48" fmla="*/ 1 w 942"/>
                  <a:gd name="T49" fmla="*/ 7 h 844"/>
                  <a:gd name="T50" fmla="*/ 1 w 942"/>
                  <a:gd name="T51" fmla="*/ 10 h 844"/>
                  <a:gd name="T52" fmla="*/ 2 w 942"/>
                  <a:gd name="T53" fmla="*/ 12 h 844"/>
                  <a:gd name="T54" fmla="*/ 2 w 942"/>
                  <a:gd name="T55" fmla="*/ 12 h 844"/>
                  <a:gd name="T56" fmla="*/ 2 w 942"/>
                  <a:gd name="T57" fmla="*/ 13 h 844"/>
                  <a:gd name="T58" fmla="*/ 3 w 942"/>
                  <a:gd name="T59" fmla="*/ 12 h 844"/>
                  <a:gd name="T60" fmla="*/ 3 w 942"/>
                  <a:gd name="T61" fmla="*/ 14 h 844"/>
                  <a:gd name="T62" fmla="*/ 4 w 942"/>
                  <a:gd name="T63" fmla="*/ 14 h 844"/>
                  <a:gd name="T64" fmla="*/ 4 w 942"/>
                  <a:gd name="T65" fmla="*/ 14 h 844"/>
                  <a:gd name="T66" fmla="*/ 6 w 942"/>
                  <a:gd name="T67" fmla="*/ 14 h 844"/>
                  <a:gd name="T68" fmla="*/ 6 w 942"/>
                  <a:gd name="T69" fmla="*/ 15 h 844"/>
                  <a:gd name="T70" fmla="*/ 7 w 942"/>
                  <a:gd name="T71" fmla="*/ 14 h 844"/>
                  <a:gd name="T72" fmla="*/ 8 w 942"/>
                  <a:gd name="T73" fmla="*/ 14 h 844"/>
                  <a:gd name="T74" fmla="*/ 10 w 942"/>
                  <a:gd name="T75" fmla="*/ 15 h 844"/>
                  <a:gd name="T76" fmla="*/ 12 w 942"/>
                  <a:gd name="T77" fmla="*/ 17 h 844"/>
                  <a:gd name="T78" fmla="*/ 13 w 942"/>
                  <a:gd name="T79" fmla="*/ 17 h 844"/>
                  <a:gd name="T80" fmla="*/ 14 w 942"/>
                  <a:gd name="T81" fmla="*/ 17 h 844"/>
                  <a:gd name="T82" fmla="*/ 16 w 942"/>
                  <a:gd name="T83" fmla="*/ 18 h 844"/>
                  <a:gd name="T84" fmla="*/ 17 w 942"/>
                  <a:gd name="T85" fmla="*/ 17 h 844"/>
                  <a:gd name="T86" fmla="*/ 18 w 942"/>
                  <a:gd name="T87" fmla="*/ 17 h 844"/>
                  <a:gd name="T88" fmla="*/ 20 w 942"/>
                  <a:gd name="T89" fmla="*/ 17 h 844"/>
                  <a:gd name="T90" fmla="*/ 20 w 942"/>
                  <a:gd name="T91" fmla="*/ 17 h 844"/>
                  <a:gd name="T92" fmla="*/ 22 w 942"/>
                  <a:gd name="T93" fmla="*/ 17 h 844"/>
                  <a:gd name="T94" fmla="*/ 22 w 942"/>
                  <a:gd name="T95" fmla="*/ 17 h 844"/>
                  <a:gd name="T96" fmla="*/ 23 w 942"/>
                  <a:gd name="T97" fmla="*/ 15 h 844"/>
                  <a:gd name="T98" fmla="*/ 24 w 942"/>
                  <a:gd name="T99" fmla="*/ 14 h 844"/>
                  <a:gd name="T100" fmla="*/ 25 w 942"/>
                  <a:gd name="T101" fmla="*/ 14 h 844"/>
                  <a:gd name="T102" fmla="*/ 25 w 942"/>
                  <a:gd name="T103" fmla="*/ 12 h 844"/>
                  <a:gd name="T104" fmla="*/ 24 w 942"/>
                  <a:gd name="T105" fmla="*/ 10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2"/>
                  <a:gd name="T160" fmla="*/ 0 h 844"/>
                  <a:gd name="T161" fmla="*/ 942 w 942"/>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2" h="844">
                    <a:moveTo>
                      <a:pt x="888" y="483"/>
                    </a:moveTo>
                    <a:lnTo>
                      <a:pt x="865" y="449"/>
                    </a:lnTo>
                    <a:lnTo>
                      <a:pt x="865" y="407"/>
                    </a:lnTo>
                    <a:lnTo>
                      <a:pt x="833" y="364"/>
                    </a:lnTo>
                    <a:lnTo>
                      <a:pt x="865" y="310"/>
                    </a:lnTo>
                    <a:lnTo>
                      <a:pt x="876" y="245"/>
                    </a:lnTo>
                    <a:lnTo>
                      <a:pt x="833" y="119"/>
                    </a:lnTo>
                    <a:lnTo>
                      <a:pt x="823" y="87"/>
                    </a:lnTo>
                    <a:lnTo>
                      <a:pt x="780" y="45"/>
                    </a:lnTo>
                    <a:lnTo>
                      <a:pt x="758" y="34"/>
                    </a:lnTo>
                    <a:lnTo>
                      <a:pt x="684" y="54"/>
                    </a:lnTo>
                    <a:lnTo>
                      <a:pt x="599" y="64"/>
                    </a:lnTo>
                    <a:lnTo>
                      <a:pt x="481" y="54"/>
                    </a:lnTo>
                    <a:lnTo>
                      <a:pt x="449" y="76"/>
                    </a:lnTo>
                    <a:lnTo>
                      <a:pt x="396" y="76"/>
                    </a:lnTo>
                    <a:lnTo>
                      <a:pt x="362" y="0"/>
                    </a:lnTo>
                    <a:lnTo>
                      <a:pt x="300" y="22"/>
                    </a:lnTo>
                    <a:lnTo>
                      <a:pt x="223" y="45"/>
                    </a:lnTo>
                    <a:lnTo>
                      <a:pt x="170" y="96"/>
                    </a:lnTo>
                    <a:lnTo>
                      <a:pt x="96" y="107"/>
                    </a:lnTo>
                    <a:lnTo>
                      <a:pt x="0" y="171"/>
                    </a:lnTo>
                    <a:lnTo>
                      <a:pt x="9" y="215"/>
                    </a:lnTo>
                    <a:lnTo>
                      <a:pt x="9" y="257"/>
                    </a:lnTo>
                    <a:lnTo>
                      <a:pt x="0" y="300"/>
                    </a:lnTo>
                    <a:lnTo>
                      <a:pt x="19" y="333"/>
                    </a:lnTo>
                    <a:lnTo>
                      <a:pt x="31" y="494"/>
                    </a:lnTo>
                    <a:lnTo>
                      <a:pt x="54" y="526"/>
                    </a:lnTo>
                    <a:lnTo>
                      <a:pt x="62" y="568"/>
                    </a:lnTo>
                    <a:lnTo>
                      <a:pt x="54" y="610"/>
                    </a:lnTo>
                    <a:lnTo>
                      <a:pt x="84" y="588"/>
                    </a:lnTo>
                    <a:lnTo>
                      <a:pt x="116" y="621"/>
                    </a:lnTo>
                    <a:lnTo>
                      <a:pt x="150" y="621"/>
                    </a:lnTo>
                    <a:lnTo>
                      <a:pt x="181" y="645"/>
                    </a:lnTo>
                    <a:lnTo>
                      <a:pt x="215" y="695"/>
                    </a:lnTo>
                    <a:lnTo>
                      <a:pt x="245" y="717"/>
                    </a:lnTo>
                    <a:lnTo>
                      <a:pt x="257" y="675"/>
                    </a:lnTo>
                    <a:lnTo>
                      <a:pt x="319" y="695"/>
                    </a:lnTo>
                    <a:lnTo>
                      <a:pt x="354" y="737"/>
                    </a:lnTo>
                    <a:lnTo>
                      <a:pt x="449" y="802"/>
                    </a:lnTo>
                    <a:lnTo>
                      <a:pt x="469" y="814"/>
                    </a:lnTo>
                    <a:lnTo>
                      <a:pt x="511" y="794"/>
                    </a:lnTo>
                    <a:lnTo>
                      <a:pt x="577" y="844"/>
                    </a:lnTo>
                    <a:lnTo>
                      <a:pt x="607" y="814"/>
                    </a:lnTo>
                    <a:lnTo>
                      <a:pt x="672" y="814"/>
                    </a:lnTo>
                    <a:lnTo>
                      <a:pt x="707" y="794"/>
                    </a:lnTo>
                    <a:lnTo>
                      <a:pt x="758" y="802"/>
                    </a:lnTo>
                    <a:lnTo>
                      <a:pt x="791" y="836"/>
                    </a:lnTo>
                    <a:lnTo>
                      <a:pt x="811" y="836"/>
                    </a:lnTo>
                    <a:lnTo>
                      <a:pt x="845" y="749"/>
                    </a:lnTo>
                    <a:lnTo>
                      <a:pt x="876" y="675"/>
                    </a:lnTo>
                    <a:lnTo>
                      <a:pt x="942" y="621"/>
                    </a:lnTo>
                    <a:lnTo>
                      <a:pt x="930" y="568"/>
                    </a:lnTo>
                    <a:lnTo>
                      <a:pt x="888" y="483"/>
                    </a:lnTo>
                  </a:path>
                </a:pathLst>
              </a:custGeom>
              <a:solidFill>
                <a:schemeClr val="accent2"/>
              </a:solidFill>
              <a:ln w="9525">
                <a:solidFill>
                  <a:schemeClr val="tx1"/>
                </a:solidFill>
                <a:round/>
                <a:headEnd/>
                <a:tailEnd/>
              </a:ln>
            </p:spPr>
            <p:txBody>
              <a:bodyPr/>
              <a:lstStyle/>
              <a:p>
                <a:endParaRPr lang="cs-CZ"/>
              </a:p>
            </p:txBody>
          </p:sp>
          <p:sp>
            <p:nvSpPr>
              <p:cNvPr id="25635" name="Freeform 12"/>
              <p:cNvSpPr>
                <a:spLocks/>
              </p:cNvSpPr>
              <p:nvPr/>
            </p:nvSpPr>
            <p:spPr bwMode="auto">
              <a:xfrm>
                <a:off x="2873" y="5101"/>
                <a:ext cx="496" cy="240"/>
              </a:xfrm>
              <a:custGeom>
                <a:avLst/>
                <a:gdLst>
                  <a:gd name="T0" fmla="*/ 0 w 780"/>
                  <a:gd name="T1" fmla="*/ 4 h 388"/>
                  <a:gd name="T2" fmla="*/ 1 w 780"/>
                  <a:gd name="T3" fmla="*/ 6 h 388"/>
                  <a:gd name="T4" fmla="*/ 1 w 780"/>
                  <a:gd name="T5" fmla="*/ 6 h 388"/>
                  <a:gd name="T6" fmla="*/ 2 w 780"/>
                  <a:gd name="T7" fmla="*/ 7 h 388"/>
                  <a:gd name="T8" fmla="*/ 3 w 780"/>
                  <a:gd name="T9" fmla="*/ 7 h 388"/>
                  <a:gd name="T10" fmla="*/ 3 w 780"/>
                  <a:gd name="T11" fmla="*/ 7 h 388"/>
                  <a:gd name="T12" fmla="*/ 5 w 780"/>
                  <a:gd name="T13" fmla="*/ 7 h 388"/>
                  <a:gd name="T14" fmla="*/ 6 w 780"/>
                  <a:gd name="T15" fmla="*/ 7 h 388"/>
                  <a:gd name="T16" fmla="*/ 7 w 780"/>
                  <a:gd name="T17" fmla="*/ 6 h 388"/>
                  <a:gd name="T18" fmla="*/ 7 w 780"/>
                  <a:gd name="T19" fmla="*/ 7 h 388"/>
                  <a:gd name="T20" fmla="*/ 10 w 780"/>
                  <a:gd name="T21" fmla="*/ 7 h 388"/>
                  <a:gd name="T22" fmla="*/ 11 w 780"/>
                  <a:gd name="T23" fmla="*/ 8 h 388"/>
                  <a:gd name="T24" fmla="*/ 13 w 780"/>
                  <a:gd name="T25" fmla="*/ 9 h 388"/>
                  <a:gd name="T26" fmla="*/ 15 w 780"/>
                  <a:gd name="T27" fmla="*/ 7 h 388"/>
                  <a:gd name="T28" fmla="*/ 16 w 780"/>
                  <a:gd name="T29" fmla="*/ 7 h 388"/>
                  <a:gd name="T30" fmla="*/ 17 w 780"/>
                  <a:gd name="T31" fmla="*/ 7 h 388"/>
                  <a:gd name="T32" fmla="*/ 18 w 780"/>
                  <a:gd name="T33" fmla="*/ 7 h 388"/>
                  <a:gd name="T34" fmla="*/ 19 w 780"/>
                  <a:gd name="T35" fmla="*/ 7 h 388"/>
                  <a:gd name="T36" fmla="*/ 19 w 780"/>
                  <a:gd name="T37" fmla="*/ 6 h 388"/>
                  <a:gd name="T38" fmla="*/ 20 w 780"/>
                  <a:gd name="T39" fmla="*/ 4 h 388"/>
                  <a:gd name="T40" fmla="*/ 21 w 780"/>
                  <a:gd name="T41" fmla="*/ 4 h 388"/>
                  <a:gd name="T42" fmla="*/ 21 w 780"/>
                  <a:gd name="T43" fmla="*/ 2 h 388"/>
                  <a:gd name="T44" fmla="*/ 20 w 780"/>
                  <a:gd name="T45" fmla="*/ 1 h 388"/>
                  <a:gd name="T46" fmla="*/ 18 w 780"/>
                  <a:gd name="T47" fmla="*/ 1 h 388"/>
                  <a:gd name="T48" fmla="*/ 17 w 780"/>
                  <a:gd name="T49" fmla="*/ 1 h 388"/>
                  <a:gd name="T50" fmla="*/ 15 w 780"/>
                  <a:gd name="T51" fmla="*/ 0 h 388"/>
                  <a:gd name="T52" fmla="*/ 14 w 780"/>
                  <a:gd name="T53" fmla="*/ 1 h 388"/>
                  <a:gd name="T54" fmla="*/ 13 w 780"/>
                  <a:gd name="T55" fmla="*/ 1 h 388"/>
                  <a:gd name="T56" fmla="*/ 12 w 780"/>
                  <a:gd name="T57" fmla="*/ 1 h 388"/>
                  <a:gd name="T58" fmla="*/ 11 w 780"/>
                  <a:gd name="T59" fmla="*/ 1 h 388"/>
                  <a:gd name="T60" fmla="*/ 10 w 780"/>
                  <a:gd name="T61" fmla="*/ 2 h 388"/>
                  <a:gd name="T62" fmla="*/ 10 w 780"/>
                  <a:gd name="T63" fmla="*/ 4 h 388"/>
                  <a:gd name="T64" fmla="*/ 8 w 780"/>
                  <a:gd name="T65" fmla="*/ 4 h 388"/>
                  <a:gd name="T66" fmla="*/ 8 w 780"/>
                  <a:gd name="T67" fmla="*/ 4 h 388"/>
                  <a:gd name="T68" fmla="*/ 4 w 780"/>
                  <a:gd name="T69" fmla="*/ 4 h 388"/>
                  <a:gd name="T70" fmla="*/ 3 w 780"/>
                  <a:gd name="T71" fmla="*/ 4 h 388"/>
                  <a:gd name="T72" fmla="*/ 2 w 780"/>
                  <a:gd name="T73" fmla="*/ 4 h 388"/>
                  <a:gd name="T74" fmla="*/ 1 w 780"/>
                  <a:gd name="T75" fmla="*/ 4 h 388"/>
                  <a:gd name="T76" fmla="*/ 1 w 780"/>
                  <a:gd name="T77" fmla="*/ 4 h 388"/>
                  <a:gd name="T78" fmla="*/ 0 w 780"/>
                  <a:gd name="T79" fmla="*/ 4 h 3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0"/>
                  <a:gd name="T121" fmla="*/ 0 h 388"/>
                  <a:gd name="T122" fmla="*/ 780 w 780"/>
                  <a:gd name="T123" fmla="*/ 388 h 3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0" h="388">
                    <a:moveTo>
                      <a:pt x="0" y="204"/>
                    </a:moveTo>
                    <a:lnTo>
                      <a:pt x="31" y="246"/>
                    </a:lnTo>
                    <a:lnTo>
                      <a:pt x="8" y="281"/>
                    </a:lnTo>
                    <a:lnTo>
                      <a:pt x="62" y="300"/>
                    </a:lnTo>
                    <a:lnTo>
                      <a:pt x="85" y="300"/>
                    </a:lnTo>
                    <a:lnTo>
                      <a:pt x="116" y="311"/>
                    </a:lnTo>
                    <a:lnTo>
                      <a:pt x="192" y="291"/>
                    </a:lnTo>
                    <a:lnTo>
                      <a:pt x="223" y="291"/>
                    </a:lnTo>
                    <a:lnTo>
                      <a:pt x="266" y="281"/>
                    </a:lnTo>
                    <a:lnTo>
                      <a:pt x="278" y="323"/>
                    </a:lnTo>
                    <a:lnTo>
                      <a:pt x="342" y="353"/>
                    </a:lnTo>
                    <a:lnTo>
                      <a:pt x="427" y="376"/>
                    </a:lnTo>
                    <a:lnTo>
                      <a:pt x="501" y="388"/>
                    </a:lnTo>
                    <a:lnTo>
                      <a:pt x="576" y="343"/>
                    </a:lnTo>
                    <a:lnTo>
                      <a:pt x="608" y="343"/>
                    </a:lnTo>
                    <a:lnTo>
                      <a:pt x="642" y="333"/>
                    </a:lnTo>
                    <a:lnTo>
                      <a:pt x="685" y="311"/>
                    </a:lnTo>
                    <a:lnTo>
                      <a:pt x="715" y="291"/>
                    </a:lnTo>
                    <a:lnTo>
                      <a:pt x="715" y="246"/>
                    </a:lnTo>
                    <a:lnTo>
                      <a:pt x="749" y="184"/>
                    </a:lnTo>
                    <a:lnTo>
                      <a:pt x="780" y="184"/>
                    </a:lnTo>
                    <a:lnTo>
                      <a:pt x="780" y="130"/>
                    </a:lnTo>
                    <a:lnTo>
                      <a:pt x="737" y="23"/>
                    </a:lnTo>
                    <a:lnTo>
                      <a:pt x="673" y="35"/>
                    </a:lnTo>
                    <a:lnTo>
                      <a:pt x="650" y="12"/>
                    </a:lnTo>
                    <a:lnTo>
                      <a:pt x="576" y="0"/>
                    </a:lnTo>
                    <a:lnTo>
                      <a:pt x="534" y="45"/>
                    </a:lnTo>
                    <a:lnTo>
                      <a:pt x="501" y="55"/>
                    </a:lnTo>
                    <a:lnTo>
                      <a:pt x="449" y="35"/>
                    </a:lnTo>
                    <a:lnTo>
                      <a:pt x="404" y="55"/>
                    </a:lnTo>
                    <a:lnTo>
                      <a:pt x="342" y="130"/>
                    </a:lnTo>
                    <a:lnTo>
                      <a:pt x="362" y="192"/>
                    </a:lnTo>
                    <a:lnTo>
                      <a:pt x="320" y="192"/>
                    </a:lnTo>
                    <a:lnTo>
                      <a:pt x="288" y="184"/>
                    </a:lnTo>
                    <a:lnTo>
                      <a:pt x="159" y="226"/>
                    </a:lnTo>
                    <a:lnTo>
                      <a:pt x="107" y="204"/>
                    </a:lnTo>
                    <a:lnTo>
                      <a:pt x="74" y="226"/>
                    </a:lnTo>
                    <a:lnTo>
                      <a:pt x="50" y="204"/>
                    </a:lnTo>
                    <a:lnTo>
                      <a:pt x="20" y="192"/>
                    </a:lnTo>
                    <a:lnTo>
                      <a:pt x="0" y="204"/>
                    </a:lnTo>
                    <a:close/>
                  </a:path>
                </a:pathLst>
              </a:custGeom>
              <a:solidFill>
                <a:schemeClr val="accent1"/>
              </a:solidFill>
              <a:ln w="9525">
                <a:solidFill>
                  <a:schemeClr val="tx1"/>
                </a:solidFill>
                <a:round/>
                <a:headEnd/>
                <a:tailEnd/>
              </a:ln>
            </p:spPr>
            <p:txBody>
              <a:bodyPr/>
              <a:lstStyle/>
              <a:p>
                <a:endParaRPr lang="cs-CZ"/>
              </a:p>
            </p:txBody>
          </p:sp>
          <p:sp>
            <p:nvSpPr>
              <p:cNvPr id="25636" name="Freeform 13"/>
              <p:cNvSpPr>
                <a:spLocks/>
              </p:cNvSpPr>
              <p:nvPr/>
            </p:nvSpPr>
            <p:spPr bwMode="auto">
              <a:xfrm>
                <a:off x="2873" y="5101"/>
                <a:ext cx="496" cy="240"/>
              </a:xfrm>
              <a:custGeom>
                <a:avLst/>
                <a:gdLst>
                  <a:gd name="T0" fmla="*/ 0 w 780"/>
                  <a:gd name="T1" fmla="*/ 4 h 388"/>
                  <a:gd name="T2" fmla="*/ 1 w 780"/>
                  <a:gd name="T3" fmla="*/ 6 h 388"/>
                  <a:gd name="T4" fmla="*/ 1 w 780"/>
                  <a:gd name="T5" fmla="*/ 6 h 388"/>
                  <a:gd name="T6" fmla="*/ 2 w 780"/>
                  <a:gd name="T7" fmla="*/ 7 h 388"/>
                  <a:gd name="T8" fmla="*/ 3 w 780"/>
                  <a:gd name="T9" fmla="*/ 7 h 388"/>
                  <a:gd name="T10" fmla="*/ 3 w 780"/>
                  <a:gd name="T11" fmla="*/ 7 h 388"/>
                  <a:gd name="T12" fmla="*/ 5 w 780"/>
                  <a:gd name="T13" fmla="*/ 7 h 388"/>
                  <a:gd name="T14" fmla="*/ 6 w 780"/>
                  <a:gd name="T15" fmla="*/ 7 h 388"/>
                  <a:gd name="T16" fmla="*/ 7 w 780"/>
                  <a:gd name="T17" fmla="*/ 6 h 388"/>
                  <a:gd name="T18" fmla="*/ 7 w 780"/>
                  <a:gd name="T19" fmla="*/ 7 h 388"/>
                  <a:gd name="T20" fmla="*/ 10 w 780"/>
                  <a:gd name="T21" fmla="*/ 7 h 388"/>
                  <a:gd name="T22" fmla="*/ 11 w 780"/>
                  <a:gd name="T23" fmla="*/ 8 h 388"/>
                  <a:gd name="T24" fmla="*/ 13 w 780"/>
                  <a:gd name="T25" fmla="*/ 9 h 388"/>
                  <a:gd name="T26" fmla="*/ 15 w 780"/>
                  <a:gd name="T27" fmla="*/ 7 h 388"/>
                  <a:gd name="T28" fmla="*/ 16 w 780"/>
                  <a:gd name="T29" fmla="*/ 7 h 388"/>
                  <a:gd name="T30" fmla="*/ 17 w 780"/>
                  <a:gd name="T31" fmla="*/ 7 h 388"/>
                  <a:gd name="T32" fmla="*/ 18 w 780"/>
                  <a:gd name="T33" fmla="*/ 7 h 388"/>
                  <a:gd name="T34" fmla="*/ 19 w 780"/>
                  <a:gd name="T35" fmla="*/ 7 h 388"/>
                  <a:gd name="T36" fmla="*/ 19 w 780"/>
                  <a:gd name="T37" fmla="*/ 6 h 388"/>
                  <a:gd name="T38" fmla="*/ 20 w 780"/>
                  <a:gd name="T39" fmla="*/ 4 h 388"/>
                  <a:gd name="T40" fmla="*/ 21 w 780"/>
                  <a:gd name="T41" fmla="*/ 4 h 388"/>
                  <a:gd name="T42" fmla="*/ 21 w 780"/>
                  <a:gd name="T43" fmla="*/ 2 h 388"/>
                  <a:gd name="T44" fmla="*/ 20 w 780"/>
                  <a:gd name="T45" fmla="*/ 1 h 388"/>
                  <a:gd name="T46" fmla="*/ 18 w 780"/>
                  <a:gd name="T47" fmla="*/ 1 h 388"/>
                  <a:gd name="T48" fmla="*/ 17 w 780"/>
                  <a:gd name="T49" fmla="*/ 1 h 388"/>
                  <a:gd name="T50" fmla="*/ 15 w 780"/>
                  <a:gd name="T51" fmla="*/ 0 h 388"/>
                  <a:gd name="T52" fmla="*/ 14 w 780"/>
                  <a:gd name="T53" fmla="*/ 1 h 388"/>
                  <a:gd name="T54" fmla="*/ 13 w 780"/>
                  <a:gd name="T55" fmla="*/ 1 h 388"/>
                  <a:gd name="T56" fmla="*/ 12 w 780"/>
                  <a:gd name="T57" fmla="*/ 1 h 388"/>
                  <a:gd name="T58" fmla="*/ 11 w 780"/>
                  <a:gd name="T59" fmla="*/ 1 h 388"/>
                  <a:gd name="T60" fmla="*/ 10 w 780"/>
                  <a:gd name="T61" fmla="*/ 2 h 388"/>
                  <a:gd name="T62" fmla="*/ 10 w 780"/>
                  <a:gd name="T63" fmla="*/ 4 h 388"/>
                  <a:gd name="T64" fmla="*/ 8 w 780"/>
                  <a:gd name="T65" fmla="*/ 4 h 388"/>
                  <a:gd name="T66" fmla="*/ 8 w 780"/>
                  <a:gd name="T67" fmla="*/ 4 h 388"/>
                  <a:gd name="T68" fmla="*/ 4 w 780"/>
                  <a:gd name="T69" fmla="*/ 4 h 388"/>
                  <a:gd name="T70" fmla="*/ 3 w 780"/>
                  <a:gd name="T71" fmla="*/ 4 h 388"/>
                  <a:gd name="T72" fmla="*/ 2 w 780"/>
                  <a:gd name="T73" fmla="*/ 4 h 388"/>
                  <a:gd name="T74" fmla="*/ 1 w 780"/>
                  <a:gd name="T75" fmla="*/ 4 h 388"/>
                  <a:gd name="T76" fmla="*/ 1 w 780"/>
                  <a:gd name="T77" fmla="*/ 4 h 388"/>
                  <a:gd name="T78" fmla="*/ 0 w 780"/>
                  <a:gd name="T79" fmla="*/ 4 h 38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0"/>
                  <a:gd name="T121" fmla="*/ 0 h 388"/>
                  <a:gd name="T122" fmla="*/ 780 w 780"/>
                  <a:gd name="T123" fmla="*/ 388 h 38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0" h="388">
                    <a:moveTo>
                      <a:pt x="0" y="204"/>
                    </a:moveTo>
                    <a:lnTo>
                      <a:pt x="31" y="246"/>
                    </a:lnTo>
                    <a:lnTo>
                      <a:pt x="8" y="281"/>
                    </a:lnTo>
                    <a:lnTo>
                      <a:pt x="62" y="300"/>
                    </a:lnTo>
                    <a:lnTo>
                      <a:pt x="85" y="300"/>
                    </a:lnTo>
                    <a:lnTo>
                      <a:pt x="116" y="311"/>
                    </a:lnTo>
                    <a:lnTo>
                      <a:pt x="192" y="291"/>
                    </a:lnTo>
                    <a:lnTo>
                      <a:pt x="223" y="291"/>
                    </a:lnTo>
                    <a:lnTo>
                      <a:pt x="266" y="281"/>
                    </a:lnTo>
                    <a:lnTo>
                      <a:pt x="278" y="323"/>
                    </a:lnTo>
                    <a:lnTo>
                      <a:pt x="342" y="353"/>
                    </a:lnTo>
                    <a:lnTo>
                      <a:pt x="427" y="376"/>
                    </a:lnTo>
                    <a:lnTo>
                      <a:pt x="501" y="388"/>
                    </a:lnTo>
                    <a:lnTo>
                      <a:pt x="576" y="343"/>
                    </a:lnTo>
                    <a:lnTo>
                      <a:pt x="608" y="343"/>
                    </a:lnTo>
                    <a:lnTo>
                      <a:pt x="642" y="333"/>
                    </a:lnTo>
                    <a:lnTo>
                      <a:pt x="685" y="311"/>
                    </a:lnTo>
                    <a:lnTo>
                      <a:pt x="715" y="291"/>
                    </a:lnTo>
                    <a:lnTo>
                      <a:pt x="715" y="246"/>
                    </a:lnTo>
                    <a:lnTo>
                      <a:pt x="749" y="184"/>
                    </a:lnTo>
                    <a:lnTo>
                      <a:pt x="780" y="184"/>
                    </a:lnTo>
                    <a:lnTo>
                      <a:pt x="780" y="130"/>
                    </a:lnTo>
                    <a:lnTo>
                      <a:pt x="737" y="23"/>
                    </a:lnTo>
                    <a:lnTo>
                      <a:pt x="673" y="35"/>
                    </a:lnTo>
                    <a:lnTo>
                      <a:pt x="650" y="12"/>
                    </a:lnTo>
                    <a:lnTo>
                      <a:pt x="576" y="0"/>
                    </a:lnTo>
                    <a:lnTo>
                      <a:pt x="534" y="45"/>
                    </a:lnTo>
                    <a:lnTo>
                      <a:pt x="501" y="55"/>
                    </a:lnTo>
                    <a:lnTo>
                      <a:pt x="449" y="35"/>
                    </a:lnTo>
                    <a:lnTo>
                      <a:pt x="404" y="55"/>
                    </a:lnTo>
                    <a:lnTo>
                      <a:pt x="342" y="130"/>
                    </a:lnTo>
                    <a:lnTo>
                      <a:pt x="362" y="192"/>
                    </a:lnTo>
                    <a:lnTo>
                      <a:pt x="320" y="192"/>
                    </a:lnTo>
                    <a:lnTo>
                      <a:pt x="288" y="184"/>
                    </a:lnTo>
                    <a:lnTo>
                      <a:pt x="159" y="226"/>
                    </a:lnTo>
                    <a:lnTo>
                      <a:pt x="107" y="204"/>
                    </a:lnTo>
                    <a:lnTo>
                      <a:pt x="74" y="226"/>
                    </a:lnTo>
                    <a:lnTo>
                      <a:pt x="50" y="204"/>
                    </a:lnTo>
                    <a:lnTo>
                      <a:pt x="20" y="192"/>
                    </a:lnTo>
                    <a:lnTo>
                      <a:pt x="0" y="204"/>
                    </a:lnTo>
                  </a:path>
                </a:pathLst>
              </a:custGeom>
              <a:solidFill>
                <a:schemeClr val="accent2"/>
              </a:solidFill>
              <a:ln w="9525">
                <a:solidFill>
                  <a:schemeClr val="tx1"/>
                </a:solidFill>
                <a:round/>
                <a:headEnd/>
                <a:tailEnd/>
              </a:ln>
            </p:spPr>
            <p:txBody>
              <a:bodyPr/>
              <a:lstStyle/>
              <a:p>
                <a:endParaRPr lang="cs-CZ"/>
              </a:p>
            </p:txBody>
          </p:sp>
          <p:sp>
            <p:nvSpPr>
              <p:cNvPr id="25637" name="Freeform 14"/>
              <p:cNvSpPr>
                <a:spLocks/>
              </p:cNvSpPr>
              <p:nvPr/>
            </p:nvSpPr>
            <p:spPr bwMode="auto">
              <a:xfrm>
                <a:off x="3309" y="5122"/>
                <a:ext cx="428" cy="278"/>
              </a:xfrm>
              <a:custGeom>
                <a:avLst/>
                <a:gdLst>
                  <a:gd name="T0" fmla="*/ 11 w 672"/>
                  <a:gd name="T1" fmla="*/ 7 h 449"/>
                  <a:gd name="T2" fmla="*/ 11 w 672"/>
                  <a:gd name="T3" fmla="*/ 7 h 449"/>
                  <a:gd name="T4" fmla="*/ 10 w 672"/>
                  <a:gd name="T5" fmla="*/ 7 h 449"/>
                  <a:gd name="T6" fmla="*/ 7 w 672"/>
                  <a:gd name="T7" fmla="*/ 9 h 449"/>
                  <a:gd name="T8" fmla="*/ 6 w 672"/>
                  <a:gd name="T9" fmla="*/ 9 h 449"/>
                  <a:gd name="T10" fmla="*/ 5 w 672"/>
                  <a:gd name="T11" fmla="*/ 9 h 449"/>
                  <a:gd name="T12" fmla="*/ 3 w 672"/>
                  <a:gd name="T13" fmla="*/ 9 h 449"/>
                  <a:gd name="T14" fmla="*/ 1 w 672"/>
                  <a:gd name="T15" fmla="*/ 7 h 449"/>
                  <a:gd name="T16" fmla="*/ 0 w 672"/>
                  <a:gd name="T17" fmla="*/ 6 h 449"/>
                  <a:gd name="T18" fmla="*/ 1 w 672"/>
                  <a:gd name="T19" fmla="*/ 6 h 449"/>
                  <a:gd name="T20" fmla="*/ 1 w 672"/>
                  <a:gd name="T21" fmla="*/ 4 h 449"/>
                  <a:gd name="T22" fmla="*/ 2 w 672"/>
                  <a:gd name="T23" fmla="*/ 4 h 449"/>
                  <a:gd name="T24" fmla="*/ 3 w 672"/>
                  <a:gd name="T25" fmla="*/ 4 h 449"/>
                  <a:gd name="T26" fmla="*/ 3 w 672"/>
                  <a:gd name="T27" fmla="*/ 2 h 449"/>
                  <a:gd name="T28" fmla="*/ 4 w 672"/>
                  <a:gd name="T29" fmla="*/ 2 h 449"/>
                  <a:gd name="T30" fmla="*/ 5 w 672"/>
                  <a:gd name="T31" fmla="*/ 2 h 449"/>
                  <a:gd name="T32" fmla="*/ 6 w 672"/>
                  <a:gd name="T33" fmla="*/ 2 h 449"/>
                  <a:gd name="T34" fmla="*/ 10 w 672"/>
                  <a:gd name="T35" fmla="*/ 1 h 449"/>
                  <a:gd name="T36" fmla="*/ 11 w 672"/>
                  <a:gd name="T37" fmla="*/ 1 h 449"/>
                  <a:gd name="T38" fmla="*/ 11 w 672"/>
                  <a:gd name="T39" fmla="*/ 1 h 449"/>
                  <a:gd name="T40" fmla="*/ 13 w 672"/>
                  <a:gd name="T41" fmla="*/ 1 h 449"/>
                  <a:gd name="T42" fmla="*/ 14 w 672"/>
                  <a:gd name="T43" fmla="*/ 0 h 449"/>
                  <a:gd name="T44" fmla="*/ 16 w 672"/>
                  <a:gd name="T45" fmla="*/ 1 h 449"/>
                  <a:gd name="T46" fmla="*/ 17 w 672"/>
                  <a:gd name="T47" fmla="*/ 1 h 449"/>
                  <a:gd name="T48" fmla="*/ 18 w 672"/>
                  <a:gd name="T49" fmla="*/ 1 h 449"/>
                  <a:gd name="T50" fmla="*/ 17 w 672"/>
                  <a:gd name="T51" fmla="*/ 2 h 449"/>
                  <a:gd name="T52" fmla="*/ 17 w 672"/>
                  <a:gd name="T53" fmla="*/ 2 h 449"/>
                  <a:gd name="T54" fmla="*/ 15 w 672"/>
                  <a:gd name="T55" fmla="*/ 4 h 449"/>
                  <a:gd name="T56" fmla="*/ 14 w 672"/>
                  <a:gd name="T57" fmla="*/ 7 h 449"/>
                  <a:gd name="T58" fmla="*/ 11 w 672"/>
                  <a:gd name="T59" fmla="*/ 7 h 4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2"/>
                  <a:gd name="T91" fmla="*/ 0 h 449"/>
                  <a:gd name="T92" fmla="*/ 672 w 672"/>
                  <a:gd name="T93" fmla="*/ 449 h 4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2" h="449">
                    <a:moveTo>
                      <a:pt x="437" y="372"/>
                    </a:moveTo>
                    <a:lnTo>
                      <a:pt x="414" y="364"/>
                    </a:lnTo>
                    <a:lnTo>
                      <a:pt x="372" y="372"/>
                    </a:lnTo>
                    <a:lnTo>
                      <a:pt x="276" y="415"/>
                    </a:lnTo>
                    <a:lnTo>
                      <a:pt x="223" y="437"/>
                    </a:lnTo>
                    <a:lnTo>
                      <a:pt x="191" y="449"/>
                    </a:lnTo>
                    <a:lnTo>
                      <a:pt x="115" y="395"/>
                    </a:lnTo>
                    <a:lnTo>
                      <a:pt x="22" y="298"/>
                    </a:lnTo>
                    <a:lnTo>
                      <a:pt x="0" y="276"/>
                    </a:lnTo>
                    <a:lnTo>
                      <a:pt x="30" y="256"/>
                    </a:lnTo>
                    <a:lnTo>
                      <a:pt x="30" y="211"/>
                    </a:lnTo>
                    <a:lnTo>
                      <a:pt x="64" y="149"/>
                    </a:lnTo>
                    <a:lnTo>
                      <a:pt x="95" y="149"/>
                    </a:lnTo>
                    <a:lnTo>
                      <a:pt x="95" y="95"/>
                    </a:lnTo>
                    <a:lnTo>
                      <a:pt x="161" y="137"/>
                    </a:lnTo>
                    <a:lnTo>
                      <a:pt x="191" y="137"/>
                    </a:lnTo>
                    <a:lnTo>
                      <a:pt x="223" y="137"/>
                    </a:lnTo>
                    <a:lnTo>
                      <a:pt x="352" y="62"/>
                    </a:lnTo>
                    <a:lnTo>
                      <a:pt x="406" y="53"/>
                    </a:lnTo>
                    <a:lnTo>
                      <a:pt x="426" y="30"/>
                    </a:lnTo>
                    <a:lnTo>
                      <a:pt x="459" y="10"/>
                    </a:lnTo>
                    <a:lnTo>
                      <a:pt x="514" y="0"/>
                    </a:lnTo>
                    <a:lnTo>
                      <a:pt x="598" y="20"/>
                    </a:lnTo>
                    <a:lnTo>
                      <a:pt x="652" y="42"/>
                    </a:lnTo>
                    <a:lnTo>
                      <a:pt x="672" y="72"/>
                    </a:lnTo>
                    <a:lnTo>
                      <a:pt x="652" y="107"/>
                    </a:lnTo>
                    <a:lnTo>
                      <a:pt x="618" y="115"/>
                    </a:lnTo>
                    <a:lnTo>
                      <a:pt x="565" y="223"/>
                    </a:lnTo>
                    <a:lnTo>
                      <a:pt x="521" y="330"/>
                    </a:lnTo>
                    <a:lnTo>
                      <a:pt x="437" y="372"/>
                    </a:lnTo>
                    <a:close/>
                  </a:path>
                </a:pathLst>
              </a:custGeom>
              <a:solidFill>
                <a:schemeClr val="accent1"/>
              </a:solidFill>
              <a:ln w="9525">
                <a:solidFill>
                  <a:schemeClr val="tx1"/>
                </a:solidFill>
                <a:round/>
                <a:headEnd/>
                <a:tailEnd/>
              </a:ln>
            </p:spPr>
            <p:txBody>
              <a:bodyPr/>
              <a:lstStyle/>
              <a:p>
                <a:endParaRPr lang="cs-CZ"/>
              </a:p>
            </p:txBody>
          </p:sp>
          <p:sp>
            <p:nvSpPr>
              <p:cNvPr id="25638" name="Freeform 15"/>
              <p:cNvSpPr>
                <a:spLocks/>
              </p:cNvSpPr>
              <p:nvPr/>
            </p:nvSpPr>
            <p:spPr bwMode="auto">
              <a:xfrm>
                <a:off x="3309" y="5122"/>
                <a:ext cx="428" cy="278"/>
              </a:xfrm>
              <a:custGeom>
                <a:avLst/>
                <a:gdLst>
                  <a:gd name="T0" fmla="*/ 11 w 672"/>
                  <a:gd name="T1" fmla="*/ 7 h 449"/>
                  <a:gd name="T2" fmla="*/ 11 w 672"/>
                  <a:gd name="T3" fmla="*/ 7 h 449"/>
                  <a:gd name="T4" fmla="*/ 10 w 672"/>
                  <a:gd name="T5" fmla="*/ 7 h 449"/>
                  <a:gd name="T6" fmla="*/ 7 w 672"/>
                  <a:gd name="T7" fmla="*/ 9 h 449"/>
                  <a:gd name="T8" fmla="*/ 6 w 672"/>
                  <a:gd name="T9" fmla="*/ 9 h 449"/>
                  <a:gd name="T10" fmla="*/ 5 w 672"/>
                  <a:gd name="T11" fmla="*/ 9 h 449"/>
                  <a:gd name="T12" fmla="*/ 3 w 672"/>
                  <a:gd name="T13" fmla="*/ 9 h 449"/>
                  <a:gd name="T14" fmla="*/ 1 w 672"/>
                  <a:gd name="T15" fmla="*/ 7 h 449"/>
                  <a:gd name="T16" fmla="*/ 0 w 672"/>
                  <a:gd name="T17" fmla="*/ 6 h 449"/>
                  <a:gd name="T18" fmla="*/ 1 w 672"/>
                  <a:gd name="T19" fmla="*/ 6 h 449"/>
                  <a:gd name="T20" fmla="*/ 1 w 672"/>
                  <a:gd name="T21" fmla="*/ 4 h 449"/>
                  <a:gd name="T22" fmla="*/ 2 w 672"/>
                  <a:gd name="T23" fmla="*/ 4 h 449"/>
                  <a:gd name="T24" fmla="*/ 3 w 672"/>
                  <a:gd name="T25" fmla="*/ 4 h 449"/>
                  <a:gd name="T26" fmla="*/ 3 w 672"/>
                  <a:gd name="T27" fmla="*/ 2 h 449"/>
                  <a:gd name="T28" fmla="*/ 4 w 672"/>
                  <a:gd name="T29" fmla="*/ 2 h 449"/>
                  <a:gd name="T30" fmla="*/ 5 w 672"/>
                  <a:gd name="T31" fmla="*/ 2 h 449"/>
                  <a:gd name="T32" fmla="*/ 6 w 672"/>
                  <a:gd name="T33" fmla="*/ 2 h 449"/>
                  <a:gd name="T34" fmla="*/ 10 w 672"/>
                  <a:gd name="T35" fmla="*/ 1 h 449"/>
                  <a:gd name="T36" fmla="*/ 11 w 672"/>
                  <a:gd name="T37" fmla="*/ 1 h 449"/>
                  <a:gd name="T38" fmla="*/ 11 w 672"/>
                  <a:gd name="T39" fmla="*/ 1 h 449"/>
                  <a:gd name="T40" fmla="*/ 13 w 672"/>
                  <a:gd name="T41" fmla="*/ 1 h 449"/>
                  <a:gd name="T42" fmla="*/ 14 w 672"/>
                  <a:gd name="T43" fmla="*/ 0 h 449"/>
                  <a:gd name="T44" fmla="*/ 16 w 672"/>
                  <a:gd name="T45" fmla="*/ 1 h 449"/>
                  <a:gd name="T46" fmla="*/ 17 w 672"/>
                  <a:gd name="T47" fmla="*/ 1 h 449"/>
                  <a:gd name="T48" fmla="*/ 18 w 672"/>
                  <a:gd name="T49" fmla="*/ 1 h 449"/>
                  <a:gd name="T50" fmla="*/ 17 w 672"/>
                  <a:gd name="T51" fmla="*/ 2 h 449"/>
                  <a:gd name="T52" fmla="*/ 17 w 672"/>
                  <a:gd name="T53" fmla="*/ 2 h 449"/>
                  <a:gd name="T54" fmla="*/ 15 w 672"/>
                  <a:gd name="T55" fmla="*/ 4 h 449"/>
                  <a:gd name="T56" fmla="*/ 14 w 672"/>
                  <a:gd name="T57" fmla="*/ 7 h 449"/>
                  <a:gd name="T58" fmla="*/ 11 w 672"/>
                  <a:gd name="T59" fmla="*/ 7 h 4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2"/>
                  <a:gd name="T91" fmla="*/ 0 h 449"/>
                  <a:gd name="T92" fmla="*/ 672 w 672"/>
                  <a:gd name="T93" fmla="*/ 449 h 4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2" h="449">
                    <a:moveTo>
                      <a:pt x="437" y="372"/>
                    </a:moveTo>
                    <a:lnTo>
                      <a:pt x="414" y="364"/>
                    </a:lnTo>
                    <a:lnTo>
                      <a:pt x="372" y="372"/>
                    </a:lnTo>
                    <a:lnTo>
                      <a:pt x="276" y="415"/>
                    </a:lnTo>
                    <a:lnTo>
                      <a:pt x="223" y="437"/>
                    </a:lnTo>
                    <a:lnTo>
                      <a:pt x="191" y="449"/>
                    </a:lnTo>
                    <a:lnTo>
                      <a:pt x="115" y="395"/>
                    </a:lnTo>
                    <a:lnTo>
                      <a:pt x="22" y="298"/>
                    </a:lnTo>
                    <a:lnTo>
                      <a:pt x="0" y="276"/>
                    </a:lnTo>
                    <a:lnTo>
                      <a:pt x="30" y="256"/>
                    </a:lnTo>
                    <a:lnTo>
                      <a:pt x="30" y="211"/>
                    </a:lnTo>
                    <a:lnTo>
                      <a:pt x="64" y="149"/>
                    </a:lnTo>
                    <a:lnTo>
                      <a:pt x="95" y="149"/>
                    </a:lnTo>
                    <a:lnTo>
                      <a:pt x="95" y="95"/>
                    </a:lnTo>
                    <a:lnTo>
                      <a:pt x="161" y="137"/>
                    </a:lnTo>
                    <a:lnTo>
                      <a:pt x="191" y="137"/>
                    </a:lnTo>
                    <a:lnTo>
                      <a:pt x="223" y="137"/>
                    </a:lnTo>
                    <a:lnTo>
                      <a:pt x="352" y="62"/>
                    </a:lnTo>
                    <a:lnTo>
                      <a:pt x="406" y="53"/>
                    </a:lnTo>
                    <a:lnTo>
                      <a:pt x="426" y="30"/>
                    </a:lnTo>
                    <a:lnTo>
                      <a:pt x="459" y="10"/>
                    </a:lnTo>
                    <a:lnTo>
                      <a:pt x="514" y="0"/>
                    </a:lnTo>
                    <a:lnTo>
                      <a:pt x="598" y="20"/>
                    </a:lnTo>
                    <a:lnTo>
                      <a:pt x="652" y="42"/>
                    </a:lnTo>
                    <a:lnTo>
                      <a:pt x="672" y="72"/>
                    </a:lnTo>
                    <a:lnTo>
                      <a:pt x="652" y="107"/>
                    </a:lnTo>
                    <a:lnTo>
                      <a:pt x="618" y="115"/>
                    </a:lnTo>
                    <a:lnTo>
                      <a:pt x="565" y="223"/>
                    </a:lnTo>
                    <a:lnTo>
                      <a:pt x="521" y="330"/>
                    </a:lnTo>
                    <a:lnTo>
                      <a:pt x="437" y="372"/>
                    </a:lnTo>
                  </a:path>
                </a:pathLst>
              </a:custGeom>
              <a:solidFill>
                <a:schemeClr val="accent2"/>
              </a:solidFill>
              <a:ln w="9525">
                <a:solidFill>
                  <a:schemeClr val="tx1"/>
                </a:solidFill>
                <a:round/>
                <a:headEnd/>
                <a:tailEnd/>
              </a:ln>
            </p:spPr>
            <p:txBody>
              <a:bodyPr/>
              <a:lstStyle/>
              <a:p>
                <a:endParaRPr lang="cs-CZ"/>
              </a:p>
            </p:txBody>
          </p:sp>
          <p:sp>
            <p:nvSpPr>
              <p:cNvPr id="25639" name="Freeform 16"/>
              <p:cNvSpPr>
                <a:spLocks/>
              </p:cNvSpPr>
              <p:nvPr/>
            </p:nvSpPr>
            <p:spPr bwMode="auto">
              <a:xfrm>
                <a:off x="2681" y="4534"/>
                <a:ext cx="544" cy="707"/>
              </a:xfrm>
              <a:custGeom>
                <a:avLst/>
                <a:gdLst>
                  <a:gd name="T0" fmla="*/ 10 w 856"/>
                  <a:gd name="T1" fmla="*/ 0 h 1144"/>
                  <a:gd name="T2" fmla="*/ 10 w 856"/>
                  <a:gd name="T3" fmla="*/ 1 h 1144"/>
                  <a:gd name="T4" fmla="*/ 10 w 856"/>
                  <a:gd name="T5" fmla="*/ 2 h 1144"/>
                  <a:gd name="T6" fmla="*/ 8 w 856"/>
                  <a:gd name="T7" fmla="*/ 4 h 1144"/>
                  <a:gd name="T8" fmla="*/ 5 w 856"/>
                  <a:gd name="T9" fmla="*/ 4 h 1144"/>
                  <a:gd name="T10" fmla="*/ 3 w 856"/>
                  <a:gd name="T11" fmla="*/ 7 h 1144"/>
                  <a:gd name="T12" fmla="*/ 3 w 856"/>
                  <a:gd name="T13" fmla="*/ 7 h 1144"/>
                  <a:gd name="T14" fmla="*/ 2 w 856"/>
                  <a:gd name="T15" fmla="*/ 9 h 1144"/>
                  <a:gd name="T16" fmla="*/ 1 w 856"/>
                  <a:gd name="T17" fmla="*/ 11 h 1144"/>
                  <a:gd name="T18" fmla="*/ 1 w 856"/>
                  <a:gd name="T19" fmla="*/ 12 h 1144"/>
                  <a:gd name="T20" fmla="*/ 0 w 856"/>
                  <a:gd name="T21" fmla="*/ 14 h 1144"/>
                  <a:gd name="T22" fmla="*/ 1 w 856"/>
                  <a:gd name="T23" fmla="*/ 17 h 1144"/>
                  <a:gd name="T24" fmla="*/ 2 w 856"/>
                  <a:gd name="T25" fmla="*/ 17 h 1144"/>
                  <a:gd name="T26" fmla="*/ 4 w 856"/>
                  <a:gd name="T27" fmla="*/ 20 h 1144"/>
                  <a:gd name="T28" fmla="*/ 3 w 856"/>
                  <a:gd name="T29" fmla="*/ 22 h 1144"/>
                  <a:gd name="T30" fmla="*/ 4 w 856"/>
                  <a:gd name="T31" fmla="*/ 23 h 1144"/>
                  <a:gd name="T32" fmla="*/ 8 w 856"/>
                  <a:gd name="T33" fmla="*/ 23 h 1144"/>
                  <a:gd name="T34" fmla="*/ 10 w 856"/>
                  <a:gd name="T35" fmla="*/ 23 h 1144"/>
                  <a:gd name="T36" fmla="*/ 11 w 856"/>
                  <a:gd name="T37" fmla="*/ 23 h 1144"/>
                  <a:gd name="T38" fmla="*/ 16 w 856"/>
                  <a:gd name="T39" fmla="*/ 23 h 1144"/>
                  <a:gd name="T40" fmla="*/ 18 w 856"/>
                  <a:gd name="T41" fmla="*/ 23 h 1144"/>
                  <a:gd name="T42" fmla="*/ 18 w 856"/>
                  <a:gd name="T43" fmla="*/ 20 h 1144"/>
                  <a:gd name="T44" fmla="*/ 18 w 856"/>
                  <a:gd name="T45" fmla="*/ 19 h 1144"/>
                  <a:gd name="T46" fmla="*/ 17 w 856"/>
                  <a:gd name="T47" fmla="*/ 17 h 1144"/>
                  <a:gd name="T48" fmla="*/ 15 w 856"/>
                  <a:gd name="T49" fmla="*/ 15 h 1144"/>
                  <a:gd name="T50" fmla="*/ 18 w 856"/>
                  <a:gd name="T51" fmla="*/ 14 h 1144"/>
                  <a:gd name="T52" fmla="*/ 20 w 856"/>
                  <a:gd name="T53" fmla="*/ 14 h 1144"/>
                  <a:gd name="T54" fmla="*/ 23 w 856"/>
                  <a:gd name="T55" fmla="*/ 14 h 1144"/>
                  <a:gd name="T56" fmla="*/ 23 w 856"/>
                  <a:gd name="T57" fmla="*/ 12 h 1144"/>
                  <a:gd name="T58" fmla="*/ 22 w 856"/>
                  <a:gd name="T59" fmla="*/ 7 h 1144"/>
                  <a:gd name="T60" fmla="*/ 22 w 856"/>
                  <a:gd name="T61" fmla="*/ 6 h 1144"/>
                  <a:gd name="T62" fmla="*/ 22 w 856"/>
                  <a:gd name="T63" fmla="*/ 4 h 1144"/>
                  <a:gd name="T64" fmla="*/ 19 w 856"/>
                  <a:gd name="T65" fmla="*/ 2 h 1144"/>
                  <a:gd name="T66" fmla="*/ 20 w 856"/>
                  <a:gd name="T67" fmla="*/ 1 h 1144"/>
                  <a:gd name="T68" fmla="*/ 17 w 856"/>
                  <a:gd name="T69" fmla="*/ 2 h 1144"/>
                  <a:gd name="T70" fmla="*/ 13 w 856"/>
                  <a:gd name="T71" fmla="*/ 4 h 1144"/>
                  <a:gd name="T72" fmla="*/ 11 w 856"/>
                  <a:gd name="T73" fmla="*/ 1 h 1144"/>
                  <a:gd name="T74" fmla="*/ 11 w 856"/>
                  <a:gd name="T75" fmla="*/ 0 h 1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6"/>
                  <a:gd name="T115" fmla="*/ 0 h 1144"/>
                  <a:gd name="T116" fmla="*/ 856 w 856"/>
                  <a:gd name="T117" fmla="*/ 1144 h 1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6" h="1144">
                    <a:moveTo>
                      <a:pt x="399" y="0"/>
                    </a:moveTo>
                    <a:lnTo>
                      <a:pt x="352" y="0"/>
                    </a:lnTo>
                    <a:lnTo>
                      <a:pt x="322" y="0"/>
                    </a:lnTo>
                    <a:lnTo>
                      <a:pt x="344" y="65"/>
                    </a:lnTo>
                    <a:lnTo>
                      <a:pt x="310" y="84"/>
                    </a:lnTo>
                    <a:lnTo>
                      <a:pt x="344" y="127"/>
                    </a:lnTo>
                    <a:lnTo>
                      <a:pt x="302" y="161"/>
                    </a:lnTo>
                    <a:lnTo>
                      <a:pt x="290" y="203"/>
                    </a:lnTo>
                    <a:lnTo>
                      <a:pt x="248" y="181"/>
                    </a:lnTo>
                    <a:lnTo>
                      <a:pt x="183" y="169"/>
                    </a:lnTo>
                    <a:lnTo>
                      <a:pt x="161" y="235"/>
                    </a:lnTo>
                    <a:lnTo>
                      <a:pt x="129" y="310"/>
                    </a:lnTo>
                    <a:lnTo>
                      <a:pt x="107" y="330"/>
                    </a:lnTo>
                    <a:lnTo>
                      <a:pt x="129" y="373"/>
                    </a:lnTo>
                    <a:lnTo>
                      <a:pt x="99" y="395"/>
                    </a:lnTo>
                    <a:lnTo>
                      <a:pt x="64" y="437"/>
                    </a:lnTo>
                    <a:lnTo>
                      <a:pt x="34" y="437"/>
                    </a:lnTo>
                    <a:lnTo>
                      <a:pt x="22" y="503"/>
                    </a:lnTo>
                    <a:lnTo>
                      <a:pt x="12" y="546"/>
                    </a:lnTo>
                    <a:lnTo>
                      <a:pt x="12" y="599"/>
                    </a:lnTo>
                    <a:lnTo>
                      <a:pt x="22" y="641"/>
                    </a:lnTo>
                    <a:lnTo>
                      <a:pt x="0" y="684"/>
                    </a:lnTo>
                    <a:lnTo>
                      <a:pt x="12" y="737"/>
                    </a:lnTo>
                    <a:lnTo>
                      <a:pt x="12" y="780"/>
                    </a:lnTo>
                    <a:lnTo>
                      <a:pt x="45" y="814"/>
                    </a:lnTo>
                    <a:lnTo>
                      <a:pt x="64" y="834"/>
                    </a:lnTo>
                    <a:lnTo>
                      <a:pt x="153" y="864"/>
                    </a:lnTo>
                    <a:lnTo>
                      <a:pt x="173" y="906"/>
                    </a:lnTo>
                    <a:lnTo>
                      <a:pt x="141" y="941"/>
                    </a:lnTo>
                    <a:lnTo>
                      <a:pt x="107" y="1048"/>
                    </a:lnTo>
                    <a:lnTo>
                      <a:pt x="107" y="1080"/>
                    </a:lnTo>
                    <a:lnTo>
                      <a:pt x="161" y="1090"/>
                    </a:lnTo>
                    <a:lnTo>
                      <a:pt x="248" y="1090"/>
                    </a:lnTo>
                    <a:lnTo>
                      <a:pt x="302" y="1122"/>
                    </a:lnTo>
                    <a:lnTo>
                      <a:pt x="322" y="1110"/>
                    </a:lnTo>
                    <a:lnTo>
                      <a:pt x="352" y="1122"/>
                    </a:lnTo>
                    <a:lnTo>
                      <a:pt x="376" y="1144"/>
                    </a:lnTo>
                    <a:lnTo>
                      <a:pt x="409" y="1122"/>
                    </a:lnTo>
                    <a:lnTo>
                      <a:pt x="461" y="1144"/>
                    </a:lnTo>
                    <a:lnTo>
                      <a:pt x="590" y="1102"/>
                    </a:lnTo>
                    <a:lnTo>
                      <a:pt x="622" y="1110"/>
                    </a:lnTo>
                    <a:lnTo>
                      <a:pt x="664" y="1110"/>
                    </a:lnTo>
                    <a:lnTo>
                      <a:pt x="644" y="1048"/>
                    </a:lnTo>
                    <a:lnTo>
                      <a:pt x="706" y="973"/>
                    </a:lnTo>
                    <a:lnTo>
                      <a:pt x="751" y="953"/>
                    </a:lnTo>
                    <a:lnTo>
                      <a:pt x="675" y="876"/>
                    </a:lnTo>
                    <a:lnTo>
                      <a:pt x="622" y="834"/>
                    </a:lnTo>
                    <a:lnTo>
                      <a:pt x="610" y="780"/>
                    </a:lnTo>
                    <a:lnTo>
                      <a:pt x="590" y="749"/>
                    </a:lnTo>
                    <a:lnTo>
                      <a:pt x="580" y="707"/>
                    </a:lnTo>
                    <a:lnTo>
                      <a:pt x="610" y="707"/>
                    </a:lnTo>
                    <a:lnTo>
                      <a:pt x="706" y="673"/>
                    </a:lnTo>
                    <a:lnTo>
                      <a:pt x="741" y="653"/>
                    </a:lnTo>
                    <a:lnTo>
                      <a:pt x="783" y="630"/>
                    </a:lnTo>
                    <a:lnTo>
                      <a:pt x="803" y="599"/>
                    </a:lnTo>
                    <a:lnTo>
                      <a:pt x="848" y="630"/>
                    </a:lnTo>
                    <a:lnTo>
                      <a:pt x="856" y="588"/>
                    </a:lnTo>
                    <a:lnTo>
                      <a:pt x="848" y="546"/>
                    </a:lnTo>
                    <a:lnTo>
                      <a:pt x="825" y="514"/>
                    </a:lnTo>
                    <a:lnTo>
                      <a:pt x="813" y="353"/>
                    </a:lnTo>
                    <a:lnTo>
                      <a:pt x="794" y="320"/>
                    </a:lnTo>
                    <a:lnTo>
                      <a:pt x="803" y="277"/>
                    </a:lnTo>
                    <a:lnTo>
                      <a:pt x="803" y="235"/>
                    </a:lnTo>
                    <a:lnTo>
                      <a:pt x="794" y="191"/>
                    </a:lnTo>
                    <a:lnTo>
                      <a:pt x="771" y="161"/>
                    </a:lnTo>
                    <a:lnTo>
                      <a:pt x="717" y="127"/>
                    </a:lnTo>
                    <a:lnTo>
                      <a:pt x="751" y="107"/>
                    </a:lnTo>
                    <a:lnTo>
                      <a:pt x="729" y="54"/>
                    </a:lnTo>
                    <a:lnTo>
                      <a:pt x="687" y="96"/>
                    </a:lnTo>
                    <a:lnTo>
                      <a:pt x="632" y="107"/>
                    </a:lnTo>
                    <a:lnTo>
                      <a:pt x="560" y="161"/>
                    </a:lnTo>
                    <a:lnTo>
                      <a:pt x="494" y="149"/>
                    </a:lnTo>
                    <a:lnTo>
                      <a:pt x="514" y="107"/>
                    </a:lnTo>
                    <a:lnTo>
                      <a:pt x="429" y="65"/>
                    </a:lnTo>
                    <a:lnTo>
                      <a:pt x="441" y="32"/>
                    </a:lnTo>
                    <a:lnTo>
                      <a:pt x="399" y="0"/>
                    </a:lnTo>
                    <a:close/>
                  </a:path>
                </a:pathLst>
              </a:custGeom>
              <a:solidFill>
                <a:schemeClr val="accent1"/>
              </a:solidFill>
              <a:ln w="9525">
                <a:solidFill>
                  <a:schemeClr val="tx1"/>
                </a:solidFill>
                <a:round/>
                <a:headEnd/>
                <a:tailEnd/>
              </a:ln>
            </p:spPr>
            <p:txBody>
              <a:bodyPr/>
              <a:lstStyle/>
              <a:p>
                <a:endParaRPr lang="cs-CZ"/>
              </a:p>
            </p:txBody>
          </p:sp>
          <p:sp>
            <p:nvSpPr>
              <p:cNvPr id="25640" name="Freeform 17"/>
              <p:cNvSpPr>
                <a:spLocks/>
              </p:cNvSpPr>
              <p:nvPr/>
            </p:nvSpPr>
            <p:spPr bwMode="auto">
              <a:xfrm>
                <a:off x="2681" y="4534"/>
                <a:ext cx="544" cy="707"/>
              </a:xfrm>
              <a:custGeom>
                <a:avLst/>
                <a:gdLst>
                  <a:gd name="T0" fmla="*/ 10 w 856"/>
                  <a:gd name="T1" fmla="*/ 0 h 1144"/>
                  <a:gd name="T2" fmla="*/ 10 w 856"/>
                  <a:gd name="T3" fmla="*/ 1 h 1144"/>
                  <a:gd name="T4" fmla="*/ 10 w 856"/>
                  <a:gd name="T5" fmla="*/ 2 h 1144"/>
                  <a:gd name="T6" fmla="*/ 8 w 856"/>
                  <a:gd name="T7" fmla="*/ 4 h 1144"/>
                  <a:gd name="T8" fmla="*/ 5 w 856"/>
                  <a:gd name="T9" fmla="*/ 4 h 1144"/>
                  <a:gd name="T10" fmla="*/ 3 w 856"/>
                  <a:gd name="T11" fmla="*/ 7 h 1144"/>
                  <a:gd name="T12" fmla="*/ 3 w 856"/>
                  <a:gd name="T13" fmla="*/ 7 h 1144"/>
                  <a:gd name="T14" fmla="*/ 2 w 856"/>
                  <a:gd name="T15" fmla="*/ 9 h 1144"/>
                  <a:gd name="T16" fmla="*/ 1 w 856"/>
                  <a:gd name="T17" fmla="*/ 11 h 1144"/>
                  <a:gd name="T18" fmla="*/ 1 w 856"/>
                  <a:gd name="T19" fmla="*/ 12 h 1144"/>
                  <a:gd name="T20" fmla="*/ 0 w 856"/>
                  <a:gd name="T21" fmla="*/ 14 h 1144"/>
                  <a:gd name="T22" fmla="*/ 1 w 856"/>
                  <a:gd name="T23" fmla="*/ 17 h 1144"/>
                  <a:gd name="T24" fmla="*/ 2 w 856"/>
                  <a:gd name="T25" fmla="*/ 17 h 1144"/>
                  <a:gd name="T26" fmla="*/ 4 w 856"/>
                  <a:gd name="T27" fmla="*/ 20 h 1144"/>
                  <a:gd name="T28" fmla="*/ 3 w 856"/>
                  <a:gd name="T29" fmla="*/ 22 h 1144"/>
                  <a:gd name="T30" fmla="*/ 4 w 856"/>
                  <a:gd name="T31" fmla="*/ 23 h 1144"/>
                  <a:gd name="T32" fmla="*/ 8 w 856"/>
                  <a:gd name="T33" fmla="*/ 23 h 1144"/>
                  <a:gd name="T34" fmla="*/ 10 w 856"/>
                  <a:gd name="T35" fmla="*/ 23 h 1144"/>
                  <a:gd name="T36" fmla="*/ 11 w 856"/>
                  <a:gd name="T37" fmla="*/ 23 h 1144"/>
                  <a:gd name="T38" fmla="*/ 16 w 856"/>
                  <a:gd name="T39" fmla="*/ 23 h 1144"/>
                  <a:gd name="T40" fmla="*/ 18 w 856"/>
                  <a:gd name="T41" fmla="*/ 23 h 1144"/>
                  <a:gd name="T42" fmla="*/ 18 w 856"/>
                  <a:gd name="T43" fmla="*/ 20 h 1144"/>
                  <a:gd name="T44" fmla="*/ 18 w 856"/>
                  <a:gd name="T45" fmla="*/ 19 h 1144"/>
                  <a:gd name="T46" fmla="*/ 17 w 856"/>
                  <a:gd name="T47" fmla="*/ 17 h 1144"/>
                  <a:gd name="T48" fmla="*/ 15 w 856"/>
                  <a:gd name="T49" fmla="*/ 15 h 1144"/>
                  <a:gd name="T50" fmla="*/ 18 w 856"/>
                  <a:gd name="T51" fmla="*/ 14 h 1144"/>
                  <a:gd name="T52" fmla="*/ 20 w 856"/>
                  <a:gd name="T53" fmla="*/ 14 h 1144"/>
                  <a:gd name="T54" fmla="*/ 23 w 856"/>
                  <a:gd name="T55" fmla="*/ 14 h 1144"/>
                  <a:gd name="T56" fmla="*/ 23 w 856"/>
                  <a:gd name="T57" fmla="*/ 12 h 1144"/>
                  <a:gd name="T58" fmla="*/ 22 w 856"/>
                  <a:gd name="T59" fmla="*/ 7 h 1144"/>
                  <a:gd name="T60" fmla="*/ 22 w 856"/>
                  <a:gd name="T61" fmla="*/ 6 h 1144"/>
                  <a:gd name="T62" fmla="*/ 22 w 856"/>
                  <a:gd name="T63" fmla="*/ 4 h 1144"/>
                  <a:gd name="T64" fmla="*/ 19 w 856"/>
                  <a:gd name="T65" fmla="*/ 2 h 1144"/>
                  <a:gd name="T66" fmla="*/ 20 w 856"/>
                  <a:gd name="T67" fmla="*/ 1 h 1144"/>
                  <a:gd name="T68" fmla="*/ 17 w 856"/>
                  <a:gd name="T69" fmla="*/ 2 h 1144"/>
                  <a:gd name="T70" fmla="*/ 13 w 856"/>
                  <a:gd name="T71" fmla="*/ 4 h 1144"/>
                  <a:gd name="T72" fmla="*/ 11 w 856"/>
                  <a:gd name="T73" fmla="*/ 1 h 1144"/>
                  <a:gd name="T74" fmla="*/ 11 w 856"/>
                  <a:gd name="T75" fmla="*/ 0 h 1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6"/>
                  <a:gd name="T115" fmla="*/ 0 h 1144"/>
                  <a:gd name="T116" fmla="*/ 856 w 856"/>
                  <a:gd name="T117" fmla="*/ 1144 h 1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6" h="1144">
                    <a:moveTo>
                      <a:pt x="399" y="0"/>
                    </a:moveTo>
                    <a:lnTo>
                      <a:pt x="352" y="0"/>
                    </a:lnTo>
                    <a:lnTo>
                      <a:pt x="322" y="0"/>
                    </a:lnTo>
                    <a:lnTo>
                      <a:pt x="344" y="65"/>
                    </a:lnTo>
                    <a:lnTo>
                      <a:pt x="310" y="84"/>
                    </a:lnTo>
                    <a:lnTo>
                      <a:pt x="344" y="127"/>
                    </a:lnTo>
                    <a:lnTo>
                      <a:pt x="302" y="161"/>
                    </a:lnTo>
                    <a:lnTo>
                      <a:pt x="290" y="203"/>
                    </a:lnTo>
                    <a:lnTo>
                      <a:pt x="248" y="181"/>
                    </a:lnTo>
                    <a:lnTo>
                      <a:pt x="183" y="169"/>
                    </a:lnTo>
                    <a:lnTo>
                      <a:pt x="161" y="235"/>
                    </a:lnTo>
                    <a:lnTo>
                      <a:pt x="129" y="310"/>
                    </a:lnTo>
                    <a:lnTo>
                      <a:pt x="107" y="330"/>
                    </a:lnTo>
                    <a:lnTo>
                      <a:pt x="129" y="373"/>
                    </a:lnTo>
                    <a:lnTo>
                      <a:pt x="99" y="395"/>
                    </a:lnTo>
                    <a:lnTo>
                      <a:pt x="64" y="437"/>
                    </a:lnTo>
                    <a:lnTo>
                      <a:pt x="34" y="437"/>
                    </a:lnTo>
                    <a:lnTo>
                      <a:pt x="22" y="503"/>
                    </a:lnTo>
                    <a:lnTo>
                      <a:pt x="12" y="546"/>
                    </a:lnTo>
                    <a:lnTo>
                      <a:pt x="12" y="599"/>
                    </a:lnTo>
                    <a:lnTo>
                      <a:pt x="22" y="641"/>
                    </a:lnTo>
                    <a:lnTo>
                      <a:pt x="0" y="684"/>
                    </a:lnTo>
                    <a:lnTo>
                      <a:pt x="12" y="737"/>
                    </a:lnTo>
                    <a:lnTo>
                      <a:pt x="12" y="780"/>
                    </a:lnTo>
                    <a:lnTo>
                      <a:pt x="45" y="814"/>
                    </a:lnTo>
                    <a:lnTo>
                      <a:pt x="64" y="834"/>
                    </a:lnTo>
                    <a:lnTo>
                      <a:pt x="153" y="864"/>
                    </a:lnTo>
                    <a:lnTo>
                      <a:pt x="173" y="906"/>
                    </a:lnTo>
                    <a:lnTo>
                      <a:pt x="141" y="941"/>
                    </a:lnTo>
                    <a:lnTo>
                      <a:pt x="107" y="1048"/>
                    </a:lnTo>
                    <a:lnTo>
                      <a:pt x="107" y="1080"/>
                    </a:lnTo>
                    <a:lnTo>
                      <a:pt x="161" y="1090"/>
                    </a:lnTo>
                    <a:lnTo>
                      <a:pt x="248" y="1090"/>
                    </a:lnTo>
                    <a:lnTo>
                      <a:pt x="302" y="1122"/>
                    </a:lnTo>
                    <a:lnTo>
                      <a:pt x="322" y="1110"/>
                    </a:lnTo>
                    <a:lnTo>
                      <a:pt x="352" y="1122"/>
                    </a:lnTo>
                    <a:lnTo>
                      <a:pt x="376" y="1144"/>
                    </a:lnTo>
                    <a:lnTo>
                      <a:pt x="409" y="1122"/>
                    </a:lnTo>
                    <a:lnTo>
                      <a:pt x="461" y="1144"/>
                    </a:lnTo>
                    <a:lnTo>
                      <a:pt x="590" y="1102"/>
                    </a:lnTo>
                    <a:lnTo>
                      <a:pt x="622" y="1110"/>
                    </a:lnTo>
                    <a:lnTo>
                      <a:pt x="664" y="1110"/>
                    </a:lnTo>
                    <a:lnTo>
                      <a:pt x="644" y="1048"/>
                    </a:lnTo>
                    <a:lnTo>
                      <a:pt x="706" y="973"/>
                    </a:lnTo>
                    <a:lnTo>
                      <a:pt x="751" y="953"/>
                    </a:lnTo>
                    <a:lnTo>
                      <a:pt x="675" y="876"/>
                    </a:lnTo>
                    <a:lnTo>
                      <a:pt x="622" y="834"/>
                    </a:lnTo>
                    <a:lnTo>
                      <a:pt x="610" y="780"/>
                    </a:lnTo>
                    <a:lnTo>
                      <a:pt x="590" y="749"/>
                    </a:lnTo>
                    <a:lnTo>
                      <a:pt x="580" y="707"/>
                    </a:lnTo>
                    <a:lnTo>
                      <a:pt x="610" y="707"/>
                    </a:lnTo>
                    <a:lnTo>
                      <a:pt x="706" y="673"/>
                    </a:lnTo>
                    <a:lnTo>
                      <a:pt x="741" y="653"/>
                    </a:lnTo>
                    <a:lnTo>
                      <a:pt x="783" y="630"/>
                    </a:lnTo>
                    <a:lnTo>
                      <a:pt x="803" y="599"/>
                    </a:lnTo>
                    <a:lnTo>
                      <a:pt x="848" y="630"/>
                    </a:lnTo>
                    <a:lnTo>
                      <a:pt x="856" y="588"/>
                    </a:lnTo>
                    <a:lnTo>
                      <a:pt x="848" y="546"/>
                    </a:lnTo>
                    <a:lnTo>
                      <a:pt x="825" y="514"/>
                    </a:lnTo>
                    <a:lnTo>
                      <a:pt x="813" y="353"/>
                    </a:lnTo>
                    <a:lnTo>
                      <a:pt x="794" y="320"/>
                    </a:lnTo>
                    <a:lnTo>
                      <a:pt x="803" y="277"/>
                    </a:lnTo>
                    <a:lnTo>
                      <a:pt x="803" y="235"/>
                    </a:lnTo>
                    <a:lnTo>
                      <a:pt x="794" y="191"/>
                    </a:lnTo>
                    <a:lnTo>
                      <a:pt x="771" y="161"/>
                    </a:lnTo>
                    <a:lnTo>
                      <a:pt x="717" y="127"/>
                    </a:lnTo>
                    <a:lnTo>
                      <a:pt x="751" y="107"/>
                    </a:lnTo>
                    <a:lnTo>
                      <a:pt x="729" y="54"/>
                    </a:lnTo>
                    <a:lnTo>
                      <a:pt x="687" y="96"/>
                    </a:lnTo>
                    <a:lnTo>
                      <a:pt x="632" y="107"/>
                    </a:lnTo>
                    <a:lnTo>
                      <a:pt x="560" y="161"/>
                    </a:lnTo>
                    <a:lnTo>
                      <a:pt x="494" y="149"/>
                    </a:lnTo>
                    <a:lnTo>
                      <a:pt x="514" y="107"/>
                    </a:lnTo>
                    <a:lnTo>
                      <a:pt x="429" y="65"/>
                    </a:lnTo>
                    <a:lnTo>
                      <a:pt x="441" y="32"/>
                    </a:lnTo>
                    <a:lnTo>
                      <a:pt x="399" y="0"/>
                    </a:lnTo>
                  </a:path>
                </a:pathLst>
              </a:custGeom>
              <a:solidFill>
                <a:schemeClr val="accent2"/>
              </a:solidFill>
              <a:ln w="9525">
                <a:solidFill>
                  <a:schemeClr val="tx1"/>
                </a:solidFill>
                <a:round/>
                <a:headEnd/>
                <a:tailEnd/>
              </a:ln>
            </p:spPr>
            <p:txBody>
              <a:bodyPr/>
              <a:lstStyle/>
              <a:p>
                <a:endParaRPr lang="cs-CZ"/>
              </a:p>
            </p:txBody>
          </p:sp>
          <p:sp>
            <p:nvSpPr>
              <p:cNvPr id="25641" name="Freeform 18"/>
              <p:cNvSpPr>
                <a:spLocks/>
              </p:cNvSpPr>
              <p:nvPr/>
            </p:nvSpPr>
            <p:spPr bwMode="auto">
              <a:xfrm>
                <a:off x="3049" y="4903"/>
                <a:ext cx="394" cy="231"/>
              </a:xfrm>
              <a:custGeom>
                <a:avLst/>
                <a:gdLst>
                  <a:gd name="T0" fmla="*/ 7 w 618"/>
                  <a:gd name="T1" fmla="*/ 1 h 374"/>
                  <a:gd name="T2" fmla="*/ 6 w 618"/>
                  <a:gd name="T3" fmla="*/ 0 h 374"/>
                  <a:gd name="T4" fmla="*/ 5 w 618"/>
                  <a:gd name="T5" fmla="*/ 1 h 374"/>
                  <a:gd name="T6" fmla="*/ 4 w 618"/>
                  <a:gd name="T7" fmla="*/ 1 h 374"/>
                  <a:gd name="T8" fmla="*/ 3 w 618"/>
                  <a:gd name="T9" fmla="*/ 1 h 374"/>
                  <a:gd name="T10" fmla="*/ 1 w 618"/>
                  <a:gd name="T11" fmla="*/ 2 h 374"/>
                  <a:gd name="T12" fmla="*/ 0 w 618"/>
                  <a:gd name="T13" fmla="*/ 2 h 374"/>
                  <a:gd name="T14" fmla="*/ 1 w 618"/>
                  <a:gd name="T15" fmla="*/ 4 h 374"/>
                  <a:gd name="T16" fmla="*/ 1 w 618"/>
                  <a:gd name="T17" fmla="*/ 4 h 374"/>
                  <a:gd name="T18" fmla="*/ 1 w 618"/>
                  <a:gd name="T19" fmla="*/ 6 h 374"/>
                  <a:gd name="T20" fmla="*/ 3 w 618"/>
                  <a:gd name="T21" fmla="*/ 6 h 374"/>
                  <a:gd name="T22" fmla="*/ 4 w 618"/>
                  <a:gd name="T23" fmla="*/ 7 h 374"/>
                  <a:gd name="T24" fmla="*/ 6 w 618"/>
                  <a:gd name="T25" fmla="*/ 7 h 374"/>
                  <a:gd name="T26" fmla="*/ 7 w 618"/>
                  <a:gd name="T27" fmla="*/ 7 h 374"/>
                  <a:gd name="T28" fmla="*/ 8 w 618"/>
                  <a:gd name="T29" fmla="*/ 7 h 374"/>
                  <a:gd name="T30" fmla="*/ 10 w 618"/>
                  <a:gd name="T31" fmla="*/ 7 h 374"/>
                  <a:gd name="T32" fmla="*/ 11 w 618"/>
                  <a:gd name="T33" fmla="*/ 7 h 374"/>
                  <a:gd name="T34" fmla="*/ 13 w 618"/>
                  <a:gd name="T35" fmla="*/ 7 h 374"/>
                  <a:gd name="T36" fmla="*/ 17 w 618"/>
                  <a:gd name="T37" fmla="*/ 4 h 374"/>
                  <a:gd name="T38" fmla="*/ 15 w 618"/>
                  <a:gd name="T39" fmla="*/ 4 h 374"/>
                  <a:gd name="T40" fmla="*/ 15 w 618"/>
                  <a:gd name="T41" fmla="*/ 2 h 374"/>
                  <a:gd name="T42" fmla="*/ 13 w 618"/>
                  <a:gd name="T43" fmla="*/ 2 h 374"/>
                  <a:gd name="T44" fmla="*/ 13 w 618"/>
                  <a:gd name="T45" fmla="*/ 2 h 374"/>
                  <a:gd name="T46" fmla="*/ 11 w 618"/>
                  <a:gd name="T47" fmla="*/ 2 h 374"/>
                  <a:gd name="T48" fmla="*/ 11 w 618"/>
                  <a:gd name="T49" fmla="*/ 1 h 374"/>
                  <a:gd name="T50" fmla="*/ 10 w 618"/>
                  <a:gd name="T51" fmla="*/ 1 h 374"/>
                  <a:gd name="T52" fmla="*/ 9 w 618"/>
                  <a:gd name="T53" fmla="*/ 1 h 374"/>
                  <a:gd name="T54" fmla="*/ 8 w 618"/>
                  <a:gd name="T55" fmla="*/ 1 h 374"/>
                  <a:gd name="T56" fmla="*/ 7 w 618"/>
                  <a:gd name="T57" fmla="*/ 1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374"/>
                  <a:gd name="T89" fmla="*/ 618 w 618"/>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374">
                    <a:moveTo>
                      <a:pt x="268" y="31"/>
                    </a:moveTo>
                    <a:lnTo>
                      <a:pt x="223" y="0"/>
                    </a:lnTo>
                    <a:lnTo>
                      <a:pt x="203" y="31"/>
                    </a:lnTo>
                    <a:lnTo>
                      <a:pt x="161" y="54"/>
                    </a:lnTo>
                    <a:lnTo>
                      <a:pt x="126" y="74"/>
                    </a:lnTo>
                    <a:lnTo>
                      <a:pt x="30" y="108"/>
                    </a:lnTo>
                    <a:lnTo>
                      <a:pt x="0" y="108"/>
                    </a:lnTo>
                    <a:lnTo>
                      <a:pt x="10" y="150"/>
                    </a:lnTo>
                    <a:lnTo>
                      <a:pt x="30" y="181"/>
                    </a:lnTo>
                    <a:lnTo>
                      <a:pt x="42" y="235"/>
                    </a:lnTo>
                    <a:lnTo>
                      <a:pt x="95" y="277"/>
                    </a:lnTo>
                    <a:lnTo>
                      <a:pt x="171" y="354"/>
                    </a:lnTo>
                    <a:lnTo>
                      <a:pt x="223" y="374"/>
                    </a:lnTo>
                    <a:lnTo>
                      <a:pt x="256" y="364"/>
                    </a:lnTo>
                    <a:lnTo>
                      <a:pt x="298" y="319"/>
                    </a:lnTo>
                    <a:lnTo>
                      <a:pt x="372" y="331"/>
                    </a:lnTo>
                    <a:lnTo>
                      <a:pt x="395" y="354"/>
                    </a:lnTo>
                    <a:lnTo>
                      <a:pt x="459" y="342"/>
                    </a:lnTo>
                    <a:lnTo>
                      <a:pt x="618" y="195"/>
                    </a:lnTo>
                    <a:lnTo>
                      <a:pt x="568" y="158"/>
                    </a:lnTo>
                    <a:lnTo>
                      <a:pt x="533" y="116"/>
                    </a:lnTo>
                    <a:lnTo>
                      <a:pt x="471" y="96"/>
                    </a:lnTo>
                    <a:lnTo>
                      <a:pt x="459" y="138"/>
                    </a:lnTo>
                    <a:lnTo>
                      <a:pt x="429" y="116"/>
                    </a:lnTo>
                    <a:lnTo>
                      <a:pt x="395" y="66"/>
                    </a:lnTo>
                    <a:lnTo>
                      <a:pt x="364" y="42"/>
                    </a:lnTo>
                    <a:lnTo>
                      <a:pt x="330" y="42"/>
                    </a:lnTo>
                    <a:lnTo>
                      <a:pt x="298" y="9"/>
                    </a:lnTo>
                    <a:lnTo>
                      <a:pt x="268" y="31"/>
                    </a:lnTo>
                    <a:close/>
                  </a:path>
                </a:pathLst>
              </a:custGeom>
              <a:solidFill>
                <a:schemeClr val="accent1"/>
              </a:solidFill>
              <a:ln w="9525">
                <a:solidFill>
                  <a:schemeClr val="tx1"/>
                </a:solidFill>
                <a:round/>
                <a:headEnd/>
                <a:tailEnd/>
              </a:ln>
            </p:spPr>
            <p:txBody>
              <a:bodyPr/>
              <a:lstStyle/>
              <a:p>
                <a:endParaRPr lang="cs-CZ"/>
              </a:p>
            </p:txBody>
          </p:sp>
          <p:sp>
            <p:nvSpPr>
              <p:cNvPr id="25642" name="Freeform 19"/>
              <p:cNvSpPr>
                <a:spLocks/>
              </p:cNvSpPr>
              <p:nvPr/>
            </p:nvSpPr>
            <p:spPr bwMode="auto">
              <a:xfrm>
                <a:off x="3049" y="4903"/>
                <a:ext cx="394" cy="231"/>
              </a:xfrm>
              <a:custGeom>
                <a:avLst/>
                <a:gdLst>
                  <a:gd name="T0" fmla="*/ 7 w 618"/>
                  <a:gd name="T1" fmla="*/ 1 h 374"/>
                  <a:gd name="T2" fmla="*/ 6 w 618"/>
                  <a:gd name="T3" fmla="*/ 0 h 374"/>
                  <a:gd name="T4" fmla="*/ 5 w 618"/>
                  <a:gd name="T5" fmla="*/ 1 h 374"/>
                  <a:gd name="T6" fmla="*/ 4 w 618"/>
                  <a:gd name="T7" fmla="*/ 1 h 374"/>
                  <a:gd name="T8" fmla="*/ 3 w 618"/>
                  <a:gd name="T9" fmla="*/ 1 h 374"/>
                  <a:gd name="T10" fmla="*/ 1 w 618"/>
                  <a:gd name="T11" fmla="*/ 2 h 374"/>
                  <a:gd name="T12" fmla="*/ 0 w 618"/>
                  <a:gd name="T13" fmla="*/ 2 h 374"/>
                  <a:gd name="T14" fmla="*/ 1 w 618"/>
                  <a:gd name="T15" fmla="*/ 4 h 374"/>
                  <a:gd name="T16" fmla="*/ 1 w 618"/>
                  <a:gd name="T17" fmla="*/ 4 h 374"/>
                  <a:gd name="T18" fmla="*/ 1 w 618"/>
                  <a:gd name="T19" fmla="*/ 6 h 374"/>
                  <a:gd name="T20" fmla="*/ 3 w 618"/>
                  <a:gd name="T21" fmla="*/ 6 h 374"/>
                  <a:gd name="T22" fmla="*/ 4 w 618"/>
                  <a:gd name="T23" fmla="*/ 7 h 374"/>
                  <a:gd name="T24" fmla="*/ 6 w 618"/>
                  <a:gd name="T25" fmla="*/ 7 h 374"/>
                  <a:gd name="T26" fmla="*/ 7 w 618"/>
                  <a:gd name="T27" fmla="*/ 7 h 374"/>
                  <a:gd name="T28" fmla="*/ 8 w 618"/>
                  <a:gd name="T29" fmla="*/ 7 h 374"/>
                  <a:gd name="T30" fmla="*/ 10 w 618"/>
                  <a:gd name="T31" fmla="*/ 7 h 374"/>
                  <a:gd name="T32" fmla="*/ 11 w 618"/>
                  <a:gd name="T33" fmla="*/ 7 h 374"/>
                  <a:gd name="T34" fmla="*/ 13 w 618"/>
                  <a:gd name="T35" fmla="*/ 7 h 374"/>
                  <a:gd name="T36" fmla="*/ 17 w 618"/>
                  <a:gd name="T37" fmla="*/ 4 h 374"/>
                  <a:gd name="T38" fmla="*/ 15 w 618"/>
                  <a:gd name="T39" fmla="*/ 4 h 374"/>
                  <a:gd name="T40" fmla="*/ 15 w 618"/>
                  <a:gd name="T41" fmla="*/ 2 h 374"/>
                  <a:gd name="T42" fmla="*/ 13 w 618"/>
                  <a:gd name="T43" fmla="*/ 2 h 374"/>
                  <a:gd name="T44" fmla="*/ 13 w 618"/>
                  <a:gd name="T45" fmla="*/ 2 h 374"/>
                  <a:gd name="T46" fmla="*/ 11 w 618"/>
                  <a:gd name="T47" fmla="*/ 2 h 374"/>
                  <a:gd name="T48" fmla="*/ 11 w 618"/>
                  <a:gd name="T49" fmla="*/ 1 h 374"/>
                  <a:gd name="T50" fmla="*/ 10 w 618"/>
                  <a:gd name="T51" fmla="*/ 1 h 374"/>
                  <a:gd name="T52" fmla="*/ 9 w 618"/>
                  <a:gd name="T53" fmla="*/ 1 h 374"/>
                  <a:gd name="T54" fmla="*/ 8 w 618"/>
                  <a:gd name="T55" fmla="*/ 1 h 374"/>
                  <a:gd name="T56" fmla="*/ 7 w 618"/>
                  <a:gd name="T57" fmla="*/ 1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374"/>
                  <a:gd name="T89" fmla="*/ 618 w 618"/>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374">
                    <a:moveTo>
                      <a:pt x="268" y="31"/>
                    </a:moveTo>
                    <a:lnTo>
                      <a:pt x="223" y="0"/>
                    </a:lnTo>
                    <a:lnTo>
                      <a:pt x="203" y="31"/>
                    </a:lnTo>
                    <a:lnTo>
                      <a:pt x="161" y="54"/>
                    </a:lnTo>
                    <a:lnTo>
                      <a:pt x="126" y="74"/>
                    </a:lnTo>
                    <a:lnTo>
                      <a:pt x="30" y="108"/>
                    </a:lnTo>
                    <a:lnTo>
                      <a:pt x="0" y="108"/>
                    </a:lnTo>
                    <a:lnTo>
                      <a:pt x="10" y="150"/>
                    </a:lnTo>
                    <a:lnTo>
                      <a:pt x="30" y="181"/>
                    </a:lnTo>
                    <a:lnTo>
                      <a:pt x="42" y="235"/>
                    </a:lnTo>
                    <a:lnTo>
                      <a:pt x="95" y="277"/>
                    </a:lnTo>
                    <a:lnTo>
                      <a:pt x="171" y="354"/>
                    </a:lnTo>
                    <a:lnTo>
                      <a:pt x="223" y="374"/>
                    </a:lnTo>
                    <a:lnTo>
                      <a:pt x="256" y="364"/>
                    </a:lnTo>
                    <a:lnTo>
                      <a:pt x="298" y="319"/>
                    </a:lnTo>
                    <a:lnTo>
                      <a:pt x="372" y="331"/>
                    </a:lnTo>
                    <a:lnTo>
                      <a:pt x="395" y="354"/>
                    </a:lnTo>
                    <a:lnTo>
                      <a:pt x="459" y="342"/>
                    </a:lnTo>
                    <a:lnTo>
                      <a:pt x="618" y="195"/>
                    </a:lnTo>
                    <a:lnTo>
                      <a:pt x="568" y="158"/>
                    </a:lnTo>
                    <a:lnTo>
                      <a:pt x="533" y="116"/>
                    </a:lnTo>
                    <a:lnTo>
                      <a:pt x="471" y="96"/>
                    </a:lnTo>
                    <a:lnTo>
                      <a:pt x="459" y="138"/>
                    </a:lnTo>
                    <a:lnTo>
                      <a:pt x="429" y="116"/>
                    </a:lnTo>
                    <a:lnTo>
                      <a:pt x="395" y="66"/>
                    </a:lnTo>
                    <a:lnTo>
                      <a:pt x="364" y="42"/>
                    </a:lnTo>
                    <a:lnTo>
                      <a:pt x="330" y="42"/>
                    </a:lnTo>
                    <a:lnTo>
                      <a:pt x="298" y="9"/>
                    </a:lnTo>
                    <a:lnTo>
                      <a:pt x="268" y="31"/>
                    </a:lnTo>
                  </a:path>
                </a:pathLst>
              </a:custGeom>
              <a:solidFill>
                <a:schemeClr val="accent1"/>
              </a:solidFill>
              <a:ln w="9525">
                <a:solidFill>
                  <a:schemeClr val="tx1"/>
                </a:solidFill>
                <a:round/>
                <a:headEnd/>
                <a:tailEnd/>
              </a:ln>
            </p:spPr>
            <p:txBody>
              <a:bodyPr/>
              <a:lstStyle/>
              <a:p>
                <a:endParaRPr lang="cs-CZ"/>
              </a:p>
            </p:txBody>
          </p:sp>
        </p:grpSp>
        <p:sp>
          <p:nvSpPr>
            <p:cNvPr id="25625" name="Rectangle 20"/>
            <p:cNvSpPr>
              <a:spLocks noChangeArrowheads="1"/>
            </p:cNvSpPr>
            <p:nvPr>
              <p:custDataLst>
                <p:tags r:id="rId13"/>
              </p:custDataLst>
            </p:nvPr>
          </p:nvSpPr>
          <p:spPr bwMode="auto">
            <a:xfrm>
              <a:off x="2409" y="1720"/>
              <a:ext cx="4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100" b="1">
                  <a:latin typeface="Calibri" pitchFamily="34" charset="0"/>
                </a:rPr>
                <a:t>Poland</a:t>
              </a:r>
            </a:p>
          </p:txBody>
        </p:sp>
        <p:sp>
          <p:nvSpPr>
            <p:cNvPr id="25626" name="Rectangle 21"/>
            <p:cNvSpPr>
              <a:spLocks noChangeArrowheads="1"/>
            </p:cNvSpPr>
            <p:nvPr>
              <p:custDataLst>
                <p:tags r:id="rId14"/>
              </p:custDataLst>
            </p:nvPr>
          </p:nvSpPr>
          <p:spPr bwMode="auto">
            <a:xfrm>
              <a:off x="2475" y="2314"/>
              <a:ext cx="4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100" b="1">
                  <a:latin typeface="Calibri" pitchFamily="34" charset="0"/>
                </a:rPr>
                <a:t>Slovakia</a:t>
              </a:r>
            </a:p>
          </p:txBody>
        </p:sp>
        <p:sp>
          <p:nvSpPr>
            <p:cNvPr id="25627" name="Rectangle 22"/>
            <p:cNvSpPr>
              <a:spLocks noChangeArrowheads="1"/>
            </p:cNvSpPr>
            <p:nvPr>
              <p:custDataLst>
                <p:tags r:id="rId15"/>
              </p:custDataLst>
            </p:nvPr>
          </p:nvSpPr>
          <p:spPr bwMode="auto">
            <a:xfrm>
              <a:off x="2469" y="2638"/>
              <a:ext cx="4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100" b="1">
                  <a:latin typeface="Calibri" pitchFamily="34" charset="0"/>
                </a:rPr>
                <a:t>Hungary</a:t>
              </a:r>
            </a:p>
          </p:txBody>
        </p:sp>
        <p:sp>
          <p:nvSpPr>
            <p:cNvPr id="25628" name="Rectangle 23"/>
            <p:cNvSpPr>
              <a:spLocks noChangeArrowheads="1"/>
            </p:cNvSpPr>
            <p:nvPr>
              <p:custDataLst>
                <p:tags r:id="rId16"/>
              </p:custDataLst>
            </p:nvPr>
          </p:nvSpPr>
          <p:spPr bwMode="auto">
            <a:xfrm>
              <a:off x="1875" y="2572"/>
              <a:ext cx="4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100" b="1">
                  <a:latin typeface="Calibri" pitchFamily="34" charset="0"/>
                </a:rPr>
                <a:t>Austria</a:t>
              </a:r>
            </a:p>
          </p:txBody>
        </p:sp>
        <p:sp>
          <p:nvSpPr>
            <p:cNvPr id="25629" name="Rectangle 24"/>
            <p:cNvSpPr>
              <a:spLocks noChangeArrowheads="1"/>
            </p:cNvSpPr>
            <p:nvPr>
              <p:custDataLst>
                <p:tags r:id="rId17"/>
              </p:custDataLst>
            </p:nvPr>
          </p:nvSpPr>
          <p:spPr bwMode="auto">
            <a:xfrm>
              <a:off x="1929" y="2128"/>
              <a:ext cx="4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100" b="1">
                  <a:latin typeface="Calibri" pitchFamily="34" charset="0"/>
                </a:rPr>
                <a:t>Czech Republic</a:t>
              </a:r>
            </a:p>
          </p:txBody>
        </p:sp>
        <p:sp>
          <p:nvSpPr>
            <p:cNvPr id="25630" name="Rectangle 25"/>
            <p:cNvSpPr>
              <a:spLocks noChangeArrowheads="1"/>
            </p:cNvSpPr>
            <p:nvPr>
              <p:custDataLst>
                <p:tags r:id="rId18"/>
              </p:custDataLst>
            </p:nvPr>
          </p:nvSpPr>
          <p:spPr bwMode="auto">
            <a:xfrm>
              <a:off x="1287" y="1924"/>
              <a:ext cx="44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2813">
                <a:lnSpc>
                  <a:spcPct val="110000"/>
                </a:lnSpc>
                <a:buSzPct val="120000"/>
              </a:pPr>
              <a:r>
                <a:rPr lang="cs-CZ" sz="1100" b="1">
                  <a:latin typeface="Calibri" pitchFamily="34" charset="0"/>
                </a:rPr>
                <a:t>Germany</a:t>
              </a:r>
            </a:p>
          </p:txBody>
        </p:sp>
      </p:grpSp>
      <p:graphicFrame>
        <p:nvGraphicFramePr>
          <p:cNvPr id="25602" name="Rectangle 2" hidden="1"/>
          <p:cNvGraphicFramePr>
            <a:graphicFrameLocks/>
          </p:cNvGraphicFramePr>
          <p:nvPr>
            <p:custDataLst>
              <p:tags r:id="rId4"/>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5618" r:id="rId23" imgW="0" imgH="0" progId="TCLayout.ActiveDocument">
                  <p:embed/>
                </p:oleObj>
              </mc:Choice>
              <mc:Fallback>
                <p:oleObj r:id="rId23" imgW="0" imgH="0" progId="TCLayout.ActiveDocument">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8" name="McK Footnote"/>
          <p:cNvSpPr txBox="1">
            <a:spLocks noChangeArrowheads="1"/>
          </p:cNvSpPr>
          <p:nvPr>
            <p:custDataLst>
              <p:tags r:id="rId5"/>
            </p:custDataLst>
          </p:nvPr>
        </p:nvSpPr>
        <p:spPr bwMode="auto">
          <a:xfrm>
            <a:off x="-338138" y="6675438"/>
            <a:ext cx="8334376"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2925" algn="r"/>
              </a:tabLst>
              <a:defRPr>
                <a:solidFill>
                  <a:schemeClr val="tx1"/>
                </a:solidFill>
                <a:latin typeface="Arial" charset="0"/>
              </a:defRPr>
            </a:lvl1pPr>
            <a:lvl2pPr marL="742950" indent="-285750" defTabSz="912813" eaLnBrk="0" hangingPunct="0">
              <a:tabLst>
                <a:tab pos="542925" algn="r"/>
              </a:tabLst>
              <a:defRPr>
                <a:solidFill>
                  <a:schemeClr val="tx1"/>
                </a:solidFill>
                <a:latin typeface="Arial" charset="0"/>
              </a:defRPr>
            </a:lvl2pPr>
            <a:lvl3pPr marL="1143000" indent="-228600" defTabSz="912813" eaLnBrk="0" hangingPunct="0">
              <a:tabLst>
                <a:tab pos="542925" algn="r"/>
              </a:tabLst>
              <a:defRPr>
                <a:solidFill>
                  <a:schemeClr val="tx1"/>
                </a:solidFill>
                <a:latin typeface="Arial" charset="0"/>
              </a:defRPr>
            </a:lvl3pPr>
            <a:lvl4pPr marL="1600200" indent="-228600" defTabSz="912813" eaLnBrk="0" hangingPunct="0">
              <a:tabLst>
                <a:tab pos="542925" algn="r"/>
              </a:tabLst>
              <a:defRPr>
                <a:solidFill>
                  <a:schemeClr val="tx1"/>
                </a:solidFill>
                <a:latin typeface="Arial" charset="0"/>
              </a:defRPr>
            </a:lvl4pPr>
            <a:lvl5pPr marL="2057400" indent="-228600" defTabSz="912813" eaLnBrk="0" hangingPunct="0">
              <a:tabLst>
                <a:tab pos="542925" algn="r"/>
              </a:tabLst>
              <a:defRPr>
                <a:solidFill>
                  <a:schemeClr val="tx1"/>
                </a:solidFill>
                <a:latin typeface="Arial" charset="0"/>
              </a:defRPr>
            </a:lvl5pPr>
            <a:lvl6pPr marL="2514600" indent="-228600" defTabSz="912813" eaLnBrk="0" fontAlgn="base" hangingPunct="0">
              <a:spcBef>
                <a:spcPct val="0"/>
              </a:spcBef>
              <a:spcAft>
                <a:spcPct val="0"/>
              </a:spcAft>
              <a:tabLst>
                <a:tab pos="542925" algn="r"/>
              </a:tabLst>
              <a:defRPr>
                <a:solidFill>
                  <a:schemeClr val="tx1"/>
                </a:solidFill>
                <a:latin typeface="Arial" charset="0"/>
              </a:defRPr>
            </a:lvl6pPr>
            <a:lvl7pPr marL="2971800" indent="-228600" defTabSz="912813" eaLnBrk="0" fontAlgn="base" hangingPunct="0">
              <a:spcBef>
                <a:spcPct val="0"/>
              </a:spcBef>
              <a:spcAft>
                <a:spcPct val="0"/>
              </a:spcAft>
              <a:tabLst>
                <a:tab pos="542925" algn="r"/>
              </a:tabLst>
              <a:defRPr>
                <a:solidFill>
                  <a:schemeClr val="tx1"/>
                </a:solidFill>
                <a:latin typeface="Arial" charset="0"/>
              </a:defRPr>
            </a:lvl7pPr>
            <a:lvl8pPr marL="3429000" indent="-228600" defTabSz="912813" eaLnBrk="0" fontAlgn="base" hangingPunct="0">
              <a:spcBef>
                <a:spcPct val="0"/>
              </a:spcBef>
              <a:spcAft>
                <a:spcPct val="0"/>
              </a:spcAft>
              <a:tabLst>
                <a:tab pos="542925" algn="r"/>
              </a:tabLst>
              <a:defRPr>
                <a:solidFill>
                  <a:schemeClr val="tx1"/>
                </a:solidFill>
                <a:latin typeface="Arial" charset="0"/>
              </a:defRPr>
            </a:lvl8pPr>
            <a:lvl9pPr marL="3886200" indent="-228600" defTabSz="912813" eaLnBrk="0" fontAlgn="base" hangingPunct="0">
              <a:spcBef>
                <a:spcPct val="0"/>
              </a:spcBef>
              <a:spcAft>
                <a:spcPct val="0"/>
              </a:spcAft>
              <a:tabLst>
                <a:tab pos="542925" algn="r"/>
              </a:tabLst>
              <a:defRPr>
                <a:solidFill>
                  <a:schemeClr val="tx1"/>
                </a:solidFill>
                <a:latin typeface="Arial" charset="0"/>
              </a:defRPr>
            </a:lvl9pPr>
          </a:lstStyle>
          <a:p>
            <a:pPr eaLnBrk="1" hangingPunct="1"/>
            <a:r>
              <a:rPr lang="cs-CZ" sz="1000">
                <a:solidFill>
                  <a:schemeClr val="bg1"/>
                </a:solidFill>
                <a:latin typeface="Calibri" pitchFamily="34" charset="0"/>
              </a:rPr>
              <a:t>	*	Nováky, Vojany, Jaslovské Bohunice</a:t>
            </a:r>
          </a:p>
        </p:txBody>
      </p:sp>
      <p:grpSp>
        <p:nvGrpSpPr>
          <p:cNvPr id="5" name="Group 28"/>
          <p:cNvGrpSpPr>
            <a:grpSpLocks/>
          </p:cNvGrpSpPr>
          <p:nvPr/>
        </p:nvGrpSpPr>
        <p:grpSpPr bwMode="auto">
          <a:xfrm>
            <a:off x="4976813" y="4270375"/>
            <a:ext cx="2530475" cy="1312863"/>
            <a:chOff x="3187" y="2528"/>
            <a:chExt cx="1464" cy="698"/>
          </a:xfrm>
        </p:grpSpPr>
        <p:sp>
          <p:nvSpPr>
            <p:cNvPr id="25623" name="AutoShape 29"/>
            <p:cNvSpPr>
              <a:spLocks noChangeArrowheads="1"/>
            </p:cNvSpPr>
            <p:nvPr>
              <p:custDataLst>
                <p:tags r:id="rId11"/>
              </p:custDataLst>
            </p:nvPr>
          </p:nvSpPr>
          <p:spPr bwMode="auto">
            <a:xfrm>
              <a:off x="3187" y="2528"/>
              <a:ext cx="1464" cy="698"/>
            </a:xfrm>
            <a:prstGeom prst="wedgeRoundRectCallout">
              <a:avLst>
                <a:gd name="adj1" fmla="val -73157"/>
                <a:gd name="adj2" fmla="val -63884"/>
                <a:gd name="adj3" fmla="val 16667"/>
              </a:avLst>
            </a:prstGeom>
            <a:solidFill>
              <a:schemeClr val="accent1"/>
            </a:solidFill>
            <a:ln w="9525">
              <a:solidFill>
                <a:schemeClr val="tx1"/>
              </a:solidFill>
              <a:miter lim="800000"/>
              <a:headEnd/>
              <a:tailEnd/>
            </a:ln>
          </p:spPr>
          <p:txBody>
            <a:bodyPr lIns="34290" tIns="34290" rIns="34290" bIns="34290">
              <a:spAutoFit/>
            </a:bodyPr>
            <a:lstStyle/>
            <a:p>
              <a:pPr defTabSz="912813">
                <a:lnSpc>
                  <a:spcPct val="110000"/>
                </a:lnSpc>
                <a:buSzPct val="120000"/>
              </a:pPr>
              <a:endParaRPr lang="cs-CZ" sz="1100" b="1">
                <a:latin typeface="Calibri" pitchFamily="34" charset="0"/>
              </a:endParaRPr>
            </a:p>
            <a:p>
              <a:pPr defTabSz="912813">
                <a:lnSpc>
                  <a:spcPct val="110000"/>
                </a:lnSpc>
                <a:buSzPct val="120000"/>
              </a:pPr>
              <a:endParaRPr lang="cs-CZ" sz="1100" b="1">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2008  two NPP units closed (1600 MW(e).</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From a pure exporter of electricity country </a:t>
              </a:r>
              <a:r>
                <a:rPr lang="cs-CZ" sz="1100">
                  <a:latin typeface="Calibri" pitchFamily="34" charset="0"/>
                </a:rPr>
                <a:t> is becoming </a:t>
              </a:r>
              <a:r>
                <a:rPr lang="en-US" sz="1100">
                  <a:latin typeface="Calibri" pitchFamily="34" charset="0"/>
                </a:rPr>
                <a:t> a pure importer </a:t>
              </a:r>
            </a:p>
          </p:txBody>
        </p:sp>
        <p:graphicFrame>
          <p:nvGraphicFramePr>
            <p:cNvPr id="25603" name="Object 3"/>
            <p:cNvGraphicFramePr>
              <a:graphicFrameLocks/>
            </p:cNvGraphicFramePr>
            <p:nvPr/>
          </p:nvGraphicFramePr>
          <p:xfrm>
            <a:off x="3362" y="2563"/>
            <a:ext cx="342" cy="227"/>
          </p:xfrm>
          <a:graphic>
            <a:graphicData uri="http://schemas.openxmlformats.org/presentationml/2006/ole">
              <mc:AlternateContent xmlns:mc="http://schemas.openxmlformats.org/markup-compatibility/2006">
                <mc:Choice xmlns:v="urn:schemas-microsoft-com:vml" Requires="v">
                  <p:oleObj spid="_x0000_s25619" name="클립" r:id="rId24" imgW="3054240" imgH="1618920" progId="MS_ClipArt_Gallery.2">
                    <p:embed/>
                  </p:oleObj>
                </mc:Choice>
                <mc:Fallback>
                  <p:oleObj name="클립" r:id="rId24" imgW="3054240" imgH="1618920" progId="MS_ClipArt_Gallery.2">
                    <p:embed/>
                    <p:pic>
                      <p:nvPicPr>
                        <p:cNvPr id="0" name=""/>
                        <p:cNvPicPr preferRelativeResize="0">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blackGray">
                        <a:xfrm>
                          <a:off x="3362" y="2563"/>
                          <a:ext cx="342"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Group 31"/>
          <p:cNvGrpSpPr>
            <a:grpSpLocks/>
          </p:cNvGrpSpPr>
          <p:nvPr/>
        </p:nvGrpSpPr>
        <p:grpSpPr bwMode="auto">
          <a:xfrm>
            <a:off x="5005388" y="1390650"/>
            <a:ext cx="2484437" cy="2525713"/>
            <a:chOff x="3090" y="859"/>
            <a:chExt cx="1510" cy="1479"/>
          </a:xfrm>
        </p:grpSpPr>
        <p:sp>
          <p:nvSpPr>
            <p:cNvPr id="25621" name="AutoShape 32"/>
            <p:cNvSpPr>
              <a:spLocks noChangeArrowheads="1"/>
            </p:cNvSpPr>
            <p:nvPr>
              <p:custDataLst>
                <p:tags r:id="rId10"/>
              </p:custDataLst>
            </p:nvPr>
          </p:nvSpPr>
          <p:spPr bwMode="auto">
            <a:xfrm>
              <a:off x="3090" y="859"/>
              <a:ext cx="1510" cy="1479"/>
            </a:xfrm>
            <a:prstGeom prst="wedgeRoundRectCallout">
              <a:avLst>
                <a:gd name="adj1" fmla="val -63907"/>
                <a:gd name="adj2" fmla="val 17662"/>
                <a:gd name="adj3" fmla="val 16667"/>
              </a:avLst>
            </a:prstGeom>
            <a:solidFill>
              <a:schemeClr val="accent1"/>
            </a:solidFill>
            <a:ln w="9525">
              <a:solidFill>
                <a:schemeClr val="tx1"/>
              </a:solidFill>
              <a:miter lim="800000"/>
              <a:headEnd/>
              <a:tailEnd/>
            </a:ln>
          </p:spPr>
          <p:txBody>
            <a:bodyPr lIns="34290" tIns="34290" rIns="34290" bIns="34290">
              <a:spAutoFit/>
            </a:bodyPr>
            <a:lstStyle/>
            <a:p>
              <a:pPr marL="146050" lvl="1" indent="-144463" defTabSz="912813">
                <a:lnSpc>
                  <a:spcPct val="110000"/>
                </a:lnSpc>
                <a:buClr>
                  <a:srgbClr val="EF4632"/>
                </a:buClr>
                <a:buSzPct val="120000"/>
                <a:buFont typeface="Wingdings" pitchFamily="2" charset="2"/>
                <a:buChar char="§"/>
              </a:pPr>
              <a:endParaRPr lang="cs-CZ" sz="1100">
                <a:latin typeface="Calibri" pitchFamily="34" charset="0"/>
              </a:endParaRPr>
            </a:p>
            <a:p>
              <a:pPr marL="146050" lvl="1" indent="-144463" defTabSz="912813">
                <a:lnSpc>
                  <a:spcPct val="110000"/>
                </a:lnSpc>
                <a:buClr>
                  <a:srgbClr val="EF4632"/>
                </a:buClr>
                <a:buSzPct val="120000"/>
                <a:buFont typeface="Wingdings" pitchFamily="2" charset="2"/>
                <a:buChar char="§"/>
              </a:pPr>
              <a:endParaRPr lang="cs-CZ" sz="1100">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Poland will close 3500 MW of coal power plants due to environmental reasons to the year 2015. Possible closure up to 7000 MW of coal PP.</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 Already closing  of 3500 MW will make Poland dependent of electricity imports. </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Presently no PP constructed, perspective plans for PP construction exist</a:t>
              </a:r>
            </a:p>
          </p:txBody>
        </p:sp>
        <p:pic>
          <p:nvPicPr>
            <p:cNvPr id="25622" name="Picture 33" descr="Poland"/>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264" y="930"/>
              <a:ext cx="342"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34"/>
          <p:cNvGrpSpPr>
            <a:grpSpLocks/>
          </p:cNvGrpSpPr>
          <p:nvPr/>
        </p:nvGrpSpPr>
        <p:grpSpPr bwMode="auto">
          <a:xfrm>
            <a:off x="215900" y="4787900"/>
            <a:ext cx="1884363" cy="1724025"/>
            <a:chOff x="133" y="3034"/>
            <a:chExt cx="1164" cy="1065"/>
          </a:xfrm>
        </p:grpSpPr>
        <p:sp>
          <p:nvSpPr>
            <p:cNvPr id="25619" name="AutoShape 35"/>
            <p:cNvSpPr>
              <a:spLocks noChangeArrowheads="1"/>
            </p:cNvSpPr>
            <p:nvPr>
              <p:custDataLst>
                <p:tags r:id="rId9"/>
              </p:custDataLst>
            </p:nvPr>
          </p:nvSpPr>
          <p:spPr bwMode="auto">
            <a:xfrm>
              <a:off x="133" y="3034"/>
              <a:ext cx="1164" cy="1065"/>
            </a:xfrm>
            <a:prstGeom prst="wedgeRoundRectCallout">
              <a:avLst>
                <a:gd name="adj1" fmla="val 51546"/>
                <a:gd name="adj2" fmla="val -74403"/>
                <a:gd name="adj3" fmla="val 16667"/>
              </a:avLst>
            </a:prstGeom>
            <a:solidFill>
              <a:schemeClr val="accent1"/>
            </a:solidFill>
            <a:ln w="9525">
              <a:solidFill>
                <a:schemeClr val="tx1"/>
              </a:solidFill>
              <a:miter lim="800000"/>
              <a:headEnd/>
              <a:tailEnd/>
            </a:ln>
          </p:spPr>
          <p:txBody>
            <a:bodyPr lIns="34290" tIns="34290" rIns="34290" bIns="34290">
              <a:spAutoFit/>
            </a:bodyPr>
            <a:lstStyle/>
            <a:p>
              <a:pPr defTabSz="912813">
                <a:lnSpc>
                  <a:spcPct val="110000"/>
                </a:lnSpc>
                <a:buSzPct val="120000"/>
              </a:pPr>
              <a:endParaRPr lang="cs-CZ" sz="1100" b="1">
                <a:latin typeface="Calibri" pitchFamily="34" charset="0"/>
              </a:endParaRPr>
            </a:p>
            <a:p>
              <a:pPr defTabSz="912813">
                <a:lnSpc>
                  <a:spcPct val="110000"/>
                </a:lnSpc>
                <a:buSzPct val="120000"/>
              </a:pPr>
              <a:endParaRPr lang="cs-CZ" sz="1100" b="1">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In peaks depends on imports</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Total electricity import 2005 16.3 TWh (Production of  both Temelin units)</a:t>
              </a:r>
            </a:p>
          </p:txBody>
        </p:sp>
        <p:pic>
          <p:nvPicPr>
            <p:cNvPr id="25620" name="Picture 36" descr="Austria"/>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 y="3065"/>
              <a:ext cx="342"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 name="Group 37"/>
          <p:cNvGrpSpPr>
            <a:grpSpLocks/>
          </p:cNvGrpSpPr>
          <p:nvPr/>
        </p:nvGrpSpPr>
        <p:grpSpPr bwMode="auto">
          <a:xfrm>
            <a:off x="215900" y="1179513"/>
            <a:ext cx="2068513" cy="1725612"/>
            <a:chOff x="79" y="801"/>
            <a:chExt cx="1277" cy="929"/>
          </a:xfrm>
        </p:grpSpPr>
        <p:sp>
          <p:nvSpPr>
            <p:cNvPr id="25617" name="AutoShape 38"/>
            <p:cNvSpPr>
              <a:spLocks noChangeArrowheads="1"/>
            </p:cNvSpPr>
            <p:nvPr>
              <p:custDataLst>
                <p:tags r:id="rId8"/>
              </p:custDataLst>
            </p:nvPr>
          </p:nvSpPr>
          <p:spPr bwMode="auto">
            <a:xfrm>
              <a:off x="79" y="801"/>
              <a:ext cx="1277" cy="929"/>
            </a:xfrm>
            <a:prstGeom prst="wedgeRoundRectCallout">
              <a:avLst>
                <a:gd name="adj1" fmla="val 25370"/>
                <a:gd name="adj2" fmla="val 62333"/>
                <a:gd name="adj3" fmla="val 16667"/>
              </a:avLst>
            </a:prstGeom>
            <a:solidFill>
              <a:schemeClr val="accent1"/>
            </a:solidFill>
            <a:ln w="9525">
              <a:solidFill>
                <a:schemeClr val="tx1"/>
              </a:solidFill>
              <a:miter lim="800000"/>
              <a:headEnd/>
              <a:tailEnd/>
            </a:ln>
          </p:spPr>
          <p:txBody>
            <a:bodyPr lIns="34290" tIns="34290" rIns="34290" bIns="34290">
              <a:spAutoFit/>
            </a:bodyPr>
            <a:lstStyle/>
            <a:p>
              <a:pPr defTabSz="912813">
                <a:lnSpc>
                  <a:spcPct val="110000"/>
                </a:lnSpc>
                <a:buSzPct val="120000"/>
              </a:pPr>
              <a:endParaRPr lang="cs-CZ" sz="1100" b="1">
                <a:latin typeface="Calibri" pitchFamily="34" charset="0"/>
              </a:endParaRPr>
            </a:p>
            <a:p>
              <a:pPr marL="146050" lvl="1" indent="-144463" defTabSz="912813">
                <a:lnSpc>
                  <a:spcPct val="110000"/>
                </a:lnSpc>
                <a:buClr>
                  <a:srgbClr val="EF4632"/>
                </a:buClr>
                <a:buSzPct val="120000"/>
                <a:buFont typeface="Wingdings" pitchFamily="2" charset="2"/>
                <a:buChar char="§"/>
              </a:pPr>
              <a:endParaRPr lang="cs-CZ" sz="1100" b="1">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Political decision to close all NPP (providing 27% of electricity consumption)</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 own electricity consumption will be hardly covered by own resources</a:t>
              </a:r>
            </a:p>
          </p:txBody>
        </p:sp>
        <p:pic>
          <p:nvPicPr>
            <p:cNvPr id="25618" name="Picture 39" descr="Germany"/>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47" y="826"/>
              <a:ext cx="384"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40"/>
          <p:cNvGrpSpPr>
            <a:grpSpLocks/>
          </p:cNvGrpSpPr>
          <p:nvPr/>
        </p:nvGrpSpPr>
        <p:grpSpPr bwMode="auto">
          <a:xfrm>
            <a:off x="2451100" y="5080000"/>
            <a:ext cx="2422525" cy="1312863"/>
            <a:chOff x="1612" y="3177"/>
            <a:chExt cx="1496" cy="811"/>
          </a:xfrm>
        </p:grpSpPr>
        <p:sp>
          <p:nvSpPr>
            <p:cNvPr id="25615" name="AutoShape 41"/>
            <p:cNvSpPr>
              <a:spLocks noChangeArrowheads="1"/>
            </p:cNvSpPr>
            <p:nvPr>
              <p:custDataLst>
                <p:tags r:id="rId7"/>
              </p:custDataLst>
            </p:nvPr>
          </p:nvSpPr>
          <p:spPr bwMode="auto">
            <a:xfrm>
              <a:off x="1612" y="3177"/>
              <a:ext cx="1496" cy="811"/>
            </a:xfrm>
            <a:prstGeom prst="wedgeRoundRectCallout">
              <a:avLst>
                <a:gd name="adj1" fmla="val -7810"/>
                <a:gd name="adj2" fmla="val -76866"/>
                <a:gd name="adj3" fmla="val 16667"/>
              </a:avLst>
            </a:prstGeom>
            <a:solidFill>
              <a:schemeClr val="accent1"/>
            </a:solidFill>
            <a:ln w="9525">
              <a:solidFill>
                <a:schemeClr val="tx1"/>
              </a:solidFill>
              <a:miter lim="800000"/>
              <a:headEnd/>
              <a:tailEnd/>
            </a:ln>
          </p:spPr>
          <p:txBody>
            <a:bodyPr lIns="34290" tIns="34290" rIns="34290" bIns="34290">
              <a:spAutoFit/>
            </a:bodyPr>
            <a:lstStyle/>
            <a:p>
              <a:pPr defTabSz="912813">
                <a:lnSpc>
                  <a:spcPct val="110000"/>
                </a:lnSpc>
                <a:buSzPct val="120000"/>
              </a:pPr>
              <a:endParaRPr lang="cs-CZ" sz="1100" b="1">
                <a:latin typeface="Calibri" pitchFamily="34" charset="0"/>
              </a:endParaRPr>
            </a:p>
            <a:p>
              <a:pPr marL="146050" lvl="1" indent="-144463" defTabSz="912813">
                <a:lnSpc>
                  <a:spcPct val="110000"/>
                </a:lnSpc>
                <a:buClr>
                  <a:srgbClr val="EF4632"/>
                </a:buClr>
                <a:buSzPct val="120000"/>
                <a:buFont typeface="Wingdings" pitchFamily="2" charset="2"/>
                <a:buChar char="§"/>
              </a:pPr>
              <a:endParaRPr lang="cs-CZ" sz="1100" b="1">
                <a:latin typeface="Calibri" pitchFamily="34" charset="0"/>
              </a:endParaRP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Largest</a:t>
              </a:r>
              <a:r>
                <a:rPr lang="cs-CZ" sz="1100">
                  <a:latin typeface="Calibri" pitchFamily="34" charset="0"/>
                </a:rPr>
                <a:t>e</a:t>
              </a:r>
              <a:r>
                <a:rPr lang="en-US" sz="1100">
                  <a:latin typeface="Calibri" pitchFamily="34" charset="0"/>
                </a:rPr>
                <a:t>lectr</a:t>
              </a:r>
              <a:r>
                <a:rPr lang="cs-CZ" sz="1100">
                  <a:latin typeface="Calibri" pitchFamily="34" charset="0"/>
                </a:rPr>
                <a:t>icity i</a:t>
              </a:r>
              <a:r>
                <a:rPr lang="en-US" sz="1100">
                  <a:latin typeface="Calibri" pitchFamily="34" charset="0"/>
                </a:rPr>
                <a:t>mporter in Central </a:t>
              </a:r>
              <a:r>
                <a:rPr lang="cs-CZ" sz="1100">
                  <a:latin typeface="Calibri" pitchFamily="34" charset="0"/>
                </a:rPr>
                <a:t>E</a:t>
              </a:r>
              <a:r>
                <a:rPr lang="en-US" sz="1100">
                  <a:latin typeface="Calibri" pitchFamily="34" charset="0"/>
                </a:rPr>
                <a:t>urope  (18%)</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No plans for construction of PP </a:t>
              </a:r>
            </a:p>
            <a:p>
              <a:pPr marL="146050" lvl="1" indent="-144463" defTabSz="912813">
                <a:lnSpc>
                  <a:spcPct val="110000"/>
                </a:lnSpc>
                <a:buClr>
                  <a:srgbClr val="EF4632"/>
                </a:buClr>
                <a:buSzPct val="120000"/>
                <a:buFont typeface="Wingdings" pitchFamily="2" charset="2"/>
                <a:buChar char="§"/>
              </a:pPr>
              <a:r>
                <a:rPr lang="en-US" sz="1100">
                  <a:latin typeface="Calibri" pitchFamily="34" charset="0"/>
                </a:rPr>
                <a:t>Limited fuel reserves</a:t>
              </a:r>
            </a:p>
          </p:txBody>
        </p:sp>
        <p:pic>
          <p:nvPicPr>
            <p:cNvPr id="25616" name="Picture 42" descr="Hungary"/>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77" y="3205"/>
              <a:ext cx="342" cy="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5614" name="Oval 43"/>
          <p:cNvSpPr>
            <a:spLocks noChangeArrowheads="1"/>
          </p:cNvSpPr>
          <p:nvPr>
            <p:custDataLst>
              <p:tags r:id="rId6"/>
            </p:custDataLst>
          </p:nvPr>
        </p:nvSpPr>
        <p:spPr bwMode="auto">
          <a:xfrm>
            <a:off x="1236663" y="349250"/>
            <a:ext cx="307975" cy="30956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34986" tIns="34986" rIns="34986" bIns="34986" anchor="ctr" anchorCtr="1"/>
          <a:lstStyle/>
          <a:p>
            <a:pPr defTabSz="912813">
              <a:lnSpc>
                <a:spcPct val="110000"/>
              </a:lnSpc>
              <a:buSzPct val="120000"/>
            </a:pPr>
            <a:r>
              <a:rPr lang="cs-CZ" sz="1900" b="1">
                <a:solidFill>
                  <a:schemeClr val="bg1"/>
                </a:solidFill>
                <a:latin typeface="Calibri" pitchFamily="34" charset="0"/>
              </a:rPr>
              <a:t>2</a:t>
            </a:r>
          </a:p>
        </p:txBody>
      </p:sp>
    </p:spTree>
    <p:extLst>
      <p:ext uri="{BB962C8B-B14F-4D97-AF65-F5344CB8AC3E}">
        <p14:creationId xmlns:p14="http://schemas.microsoft.com/office/powerpoint/2010/main" val="3369267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336" y="2967335"/>
            <a:ext cx="6845335"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cs-C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END</a:t>
            </a:r>
          </a:p>
          <a:p>
            <a:pPr algn="ctr"/>
            <a:r>
              <a:rPr lang="cs-CZ"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 </a:t>
            </a:r>
          </a:p>
          <a:p>
            <a:pPr algn="ctr"/>
            <a:r>
              <a:rPr lang="cs-CZ"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 YOUR ATTENTION!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6626" name="Picture 2" descr="C:\Users\Janouch\Desktop\Documents\My Scans\green nuclear 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6631"/>
            <a:ext cx="3024336" cy="3713605"/>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Janouch\Desktop\Documents\My Scans\green nuclear 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96631"/>
            <a:ext cx="2732919" cy="335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0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827088" y="857250"/>
            <a:ext cx="7993062"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latin typeface="Calibri" pitchFamily="34" charset="0"/>
              </a:rPr>
              <a:t>Decisions about energy policy are a very difficult task. I usually illustrate this with two figures</a:t>
            </a:r>
            <a:endParaRPr lang="cs-CZ" sz="3200">
              <a:latin typeface="Calibri" pitchFamily="34" charset="0"/>
            </a:endParaRPr>
          </a:p>
          <a:p>
            <a:pPr eaLnBrk="1" hangingPunct="1"/>
            <a:endParaRPr lang="en-US" sz="3200" b="1">
              <a:latin typeface="Calibri" pitchFamily="34" charset="0"/>
            </a:endParaRPr>
          </a:p>
          <a:p>
            <a:pPr eaLnBrk="1" hangingPunct="1"/>
            <a:r>
              <a:rPr lang="en-US" sz="4000" b="1">
                <a:latin typeface="Calibri" pitchFamily="34" charset="0"/>
              </a:rPr>
              <a:t>4 years versus 40 years</a:t>
            </a:r>
            <a:endParaRPr lang="cs-CZ" sz="4000" b="1">
              <a:latin typeface="Calibri" pitchFamily="34" charset="0"/>
            </a:endParaRPr>
          </a:p>
          <a:p>
            <a:pPr eaLnBrk="1" hangingPunct="1"/>
            <a:endParaRPr lang="en-US" sz="4000">
              <a:latin typeface="Calibri" pitchFamily="34" charset="0"/>
            </a:endParaRPr>
          </a:p>
          <a:p>
            <a:pPr eaLnBrk="1" hangingPunct="1"/>
            <a:r>
              <a:rPr lang="en-US" sz="3200">
                <a:latin typeface="Calibri" pitchFamily="34" charset="0"/>
              </a:rPr>
              <a:t>4 years is time for which a politician is in most countries elected to the parliament, 40 years is a reasonable time horizon for planning our energy vision or strategy.</a:t>
            </a:r>
          </a:p>
        </p:txBody>
      </p:sp>
    </p:spTree>
    <p:extLst>
      <p:ext uri="{BB962C8B-B14F-4D97-AF65-F5344CB8AC3E}">
        <p14:creationId xmlns:p14="http://schemas.microsoft.com/office/powerpoint/2010/main" val="260939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322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470535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3"/>
          <p:cNvSpPr txBox="1">
            <a:spLocks noChangeArrowheads="1"/>
          </p:cNvSpPr>
          <p:nvPr/>
        </p:nvSpPr>
        <p:spPr bwMode="auto">
          <a:xfrm>
            <a:off x="228600" y="6096000"/>
            <a:ext cx="7154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b="1">
                <a:solidFill>
                  <a:srgbClr val="FF0000"/>
                </a:solidFill>
                <a:latin typeface="Calibri" pitchFamily="34" charset="0"/>
              </a:rPr>
              <a:t>ENERGY, FREEDOM AND INDEPENDENCE</a:t>
            </a:r>
            <a:endParaRPr lang="en-US" sz="3200" b="1">
              <a:solidFill>
                <a:srgbClr val="FF0000"/>
              </a:solidFill>
              <a:latin typeface="Calibri" pitchFamily="34" charset="0"/>
            </a:endParaRPr>
          </a:p>
        </p:txBody>
      </p:sp>
      <p:sp>
        <p:nvSpPr>
          <p:cNvPr id="6" name="Up-Down Arrow 5"/>
          <p:cNvSpPr/>
          <p:nvPr/>
        </p:nvSpPr>
        <p:spPr>
          <a:xfrm rot="1381012">
            <a:off x="3019425" y="1163638"/>
            <a:ext cx="311150" cy="51847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475656" y="404664"/>
            <a:ext cx="1296144" cy="369332"/>
          </a:xfrm>
          <a:prstGeom prst="rect">
            <a:avLst/>
          </a:prstGeom>
          <a:noFill/>
        </p:spPr>
        <p:txBody>
          <a:bodyPr wrap="square" rtlCol="0">
            <a:spAutoFit/>
          </a:bodyPr>
          <a:lstStyle/>
          <a:p>
            <a:r>
              <a:rPr lang="cs-CZ" b="1" dirty="0" smtClean="0"/>
              <a:t>June 1975</a:t>
            </a:r>
            <a:endParaRPr lang="cs-CZ" b="1" dirty="0"/>
          </a:p>
        </p:txBody>
      </p:sp>
    </p:spTree>
    <p:extLst>
      <p:ext uri="{BB962C8B-B14F-4D97-AF65-F5344CB8AC3E}">
        <p14:creationId xmlns:p14="http://schemas.microsoft.com/office/powerpoint/2010/main" val="1043729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713"/>
            <a:ext cx="91440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228600" y="56388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t>To save paper Andrey Sakharov wrote </a:t>
            </a:r>
            <a:r>
              <a:rPr lang="cs-CZ" sz="2800" b="1"/>
              <a:t>greetings </a:t>
            </a:r>
            <a:r>
              <a:rPr lang="en-US" sz="2800" b="1"/>
              <a:t>a</a:t>
            </a:r>
            <a:r>
              <a:rPr lang="cs-CZ" sz="2800" b="1"/>
              <a:t>nd</a:t>
            </a:r>
            <a:r>
              <a:rPr lang="en-US" sz="2800" b="1"/>
              <a:t> </a:t>
            </a:r>
            <a:r>
              <a:rPr lang="cs-CZ" sz="2800" b="1"/>
              <a:t>instructions at the last page of his article.</a:t>
            </a:r>
            <a:endParaRPr lang="en-US" sz="2800" b="1"/>
          </a:p>
        </p:txBody>
      </p:sp>
    </p:spTree>
    <p:extLst>
      <p:ext uri="{BB962C8B-B14F-4D97-AF65-F5344CB8AC3E}">
        <p14:creationId xmlns:p14="http://schemas.microsoft.com/office/powerpoint/2010/main" val="4017208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4938"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5214938" y="1571625"/>
            <a:ext cx="39290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4800" b="1">
                <a:latin typeface="Calibri" pitchFamily="34" charset="0"/>
              </a:rPr>
              <a:t>1978</a:t>
            </a:r>
          </a:p>
          <a:p>
            <a:pPr eaLnBrk="1" hangingPunct="1"/>
            <a:r>
              <a:rPr lang="cs-CZ" sz="2800" b="1">
                <a:latin typeface="Calibri" pitchFamily="34" charset="0"/>
              </a:rPr>
              <a:t>Nuclear Energy and </a:t>
            </a:r>
          </a:p>
          <a:p>
            <a:pPr eaLnBrk="1" hangingPunct="1"/>
            <a:r>
              <a:rPr lang="cs-CZ" sz="2800" b="1">
                <a:latin typeface="Calibri" pitchFamily="34" charset="0"/>
              </a:rPr>
              <a:t>The Freedom of the West</a:t>
            </a:r>
            <a:endParaRPr lang="en-US" sz="2800" b="1">
              <a:latin typeface="Calibri" pitchFamily="34" charset="0"/>
            </a:endParaRPr>
          </a:p>
        </p:txBody>
      </p:sp>
    </p:spTree>
    <p:extLst>
      <p:ext uri="{BB962C8B-B14F-4D97-AF65-F5344CB8AC3E}">
        <p14:creationId xmlns:p14="http://schemas.microsoft.com/office/powerpoint/2010/main" val="2596163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g1nIR_v7uU6pI9PfrYVYD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o7lXOsljKEu71pFhAWZH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rkjtGfbm3ECBJXB2GEzJ.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Kd0377JOPkmRjj8LgDGX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ZlIlzuOK.kmxidgwxb0s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fn.ToOf1oEKp2dH7YKs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iC_I_sPNJ0eSCx2aZOXtI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kPYU0HUKjY7b8N5Mlm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59hDKLZUxUO8yNR.hDUA_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4__FwVamRkSrin3lwcrf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wenpd6v1M0qwpcE3.5ql4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HN8yXIh7iECjBNkS72Xm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kPYU0HUKjY7b8N5Ml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Dx7Hm5R4TEWvJm3Crjgu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lN_benYJ0EauXgCg3YlU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lN_benYJ0EauXgCg3YlU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lN_benYJ0EauXgCg3YlU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lN_benYJ0EauXgCg3YlU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lN_benYJ0EauXgCg3YlU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lN_benYJ0EauXgCg3YlUog"/>
</p:tagLst>
</file>

<file path=ppt/tags/tag28.xml><?xml version="1.0" encoding="utf-8"?>
<p:tagLst xmlns:a="http://schemas.openxmlformats.org/drawingml/2006/main" xmlns:r="http://schemas.openxmlformats.org/officeDocument/2006/relationships" xmlns:p="http://schemas.openxmlformats.org/presentationml/2006/main">
  <p:tag name="NAME" val="DirArrow"/>
  <p:tag name="THINKCELLSHAPEDONOTDELETE" val="CU.z1HwkN0W_XDAM4nn96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x5_T2NPI_E6P3URPbzY71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ZsHP3c43HEarGBkt3Nx1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aNt.XDFwGkiz797yTSGlC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eSs_nbBw3EGgmWoicyYW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zDzqcWilJk.vtImyYVeb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Ue4UIZvEa0rARmbzil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qGnK3283V0m6yKeDWvGsn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52UvRZWJ60mnFkrBZ1Yd_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3546</TotalTime>
  <Words>1540</Words>
  <Application>Microsoft Office PowerPoint</Application>
  <PresentationFormat>On-screen Show (4:3)</PresentationFormat>
  <Paragraphs>233</Paragraphs>
  <Slides>58</Slides>
  <Notes>4</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58</vt:i4>
      </vt:variant>
    </vt:vector>
  </HeadingPairs>
  <TitlesOfParts>
    <vt:vector size="64" baseType="lpstr">
      <vt:lpstr>Office Theme</vt:lpstr>
      <vt:lpstr>Slide</vt:lpstr>
      <vt:lpstr>Presentation</vt:lpstr>
      <vt:lpstr>Chart</vt:lpstr>
      <vt:lpstr>TCLayout.ActiveDocument</vt:lpstr>
      <vt:lpstr>클립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ORIGINE OF OUR ENERGY 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Ten Energy Commandments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European Union -27</vt:lpstr>
      <vt:lpstr>EU-27 IS A NUCLEAR POWER</vt:lpstr>
      <vt:lpstr>Nuclear Power in EU-27</vt:lpstr>
      <vt:lpstr>PowerPoint Presentation</vt:lpstr>
      <vt:lpstr>PowerPoint Presentation</vt:lpstr>
      <vt:lpstr>CZECH REPUBLIC ELECTRICITY PRODUCTION GAP</vt:lpstr>
      <vt:lpstr>CZECH REPUBLIC CAN‘ T  RELY ON ELECTRICITY IMPORTS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Janouch</dc:creator>
  <cp:lastModifiedBy> </cp:lastModifiedBy>
  <cp:revision>35</cp:revision>
  <dcterms:created xsi:type="dcterms:W3CDTF">2012-02-02T23:02:19Z</dcterms:created>
  <dcterms:modified xsi:type="dcterms:W3CDTF">2012-02-05T21:11:07Z</dcterms:modified>
</cp:coreProperties>
</file>